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70" r:id="rId15"/>
    <p:sldId id="269" r:id="rId16"/>
    <p:sldId id="273" r:id="rId17"/>
    <p:sldId id="274" r:id="rId18"/>
    <p:sldId id="285" r:id="rId19"/>
    <p:sldId id="287" r:id="rId20"/>
    <p:sldId id="275" r:id="rId21"/>
    <p:sldId id="276" r:id="rId22"/>
    <p:sldId id="278" r:id="rId23"/>
    <p:sldId id="284" r:id="rId24"/>
    <p:sldId id="279" r:id="rId25"/>
    <p:sldId id="280" r:id="rId26"/>
    <p:sldId id="281" r:id="rId27"/>
    <p:sldId id="282" r:id="rId28"/>
    <p:sldId id="283" r:id="rId29"/>
    <p:sldId id="289" r:id="rId30"/>
    <p:sldId id="271" r:id="rId31"/>
    <p:sldId id="27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esson 1 - Physics" id="{201234FD-009A-44A5-8E97-1DF86AE54B64}">
          <p14:sldIdLst>
            <p14:sldId id="258"/>
            <p14:sldId id="256"/>
            <p14:sldId id="268"/>
            <p14:sldId id="257"/>
            <p14:sldId id="259"/>
            <p14:sldId id="260"/>
            <p14:sldId id="261"/>
            <p14:sldId id="262"/>
            <p14:sldId id="263"/>
            <p14:sldId id="264"/>
            <p14:sldId id="265"/>
            <p14:sldId id="267"/>
            <p14:sldId id="266"/>
          </p14:sldIdLst>
        </p14:section>
        <p14:section name="Lesson 2 - Chemistry" id="{7CEF1341-6629-4539-8F58-A4304DF7CCF5}">
          <p14:sldIdLst>
            <p14:sldId id="270"/>
            <p14:sldId id="269"/>
            <p14:sldId id="273"/>
            <p14:sldId id="274"/>
            <p14:sldId id="285"/>
            <p14:sldId id="287"/>
            <p14:sldId id="275"/>
            <p14:sldId id="276"/>
            <p14:sldId id="278"/>
            <p14:sldId id="284"/>
            <p14:sldId id="279"/>
            <p14:sldId id="280"/>
            <p14:sldId id="281"/>
            <p14:sldId id="282"/>
            <p14:sldId id="283"/>
            <p14:sldId id="289"/>
          </p14:sldIdLst>
        </p14:section>
        <p14:section name="Lesson 3 - Biology" id="{D5A4856D-D739-40C8-831A-917FE264BB7D}">
          <p14:sldIdLst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1ED760"/>
    <a:srgbClr val="2AFF4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5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FC3B2-DF3B-5B3F-B327-944C0604EF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375E63-C8D7-4B2B-A3E8-57B908569B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49C58-CC20-6860-54F8-4E73097C2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1F69-41DE-4B4F-8AA7-681B5E6CC3BD}" type="datetimeFigureOut">
              <a:rPr lang="en-GB" smtClean="0"/>
              <a:t>24/06/2022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C87D0-1205-FE68-201D-7F6EC190E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9A1C6-2837-3B24-2B5C-4ECAE9CFF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540A-8517-48FD-8DB9-0C48C10C47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927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ED325-69A1-16C3-440F-19091C6D4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760123-B9E2-2632-0071-6D040C530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78B49-FE87-B356-13F2-CFB331735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1F69-41DE-4B4F-8AA7-681B5E6CC3BD}" type="datetimeFigureOut">
              <a:rPr lang="en-GB" smtClean="0"/>
              <a:t>24/06/2022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EB557-7247-C932-A115-A757B5204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438EA-EFC8-A8E0-E35D-B1D897EC9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540A-8517-48FD-8DB9-0C48C10C47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550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907348-BF7A-9D53-E934-5E2344380A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D193C6-033E-A67B-A6D5-C8D9F47486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042F2-79D0-760E-AC7D-F3DDD5394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1F69-41DE-4B4F-8AA7-681B5E6CC3BD}" type="datetimeFigureOut">
              <a:rPr lang="en-GB" smtClean="0"/>
              <a:t>24/06/2022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00EE1-DE85-255B-09AF-59FE3DB9B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9B9C0-CA7D-9208-F697-D54288463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540A-8517-48FD-8DB9-0C48C10C47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425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05E65-C6E9-803A-465C-0E2C6F526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52800-F281-8928-A1A2-BD0B5B82E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495A7-C797-C874-45EA-754D6CB88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1F69-41DE-4B4F-8AA7-681B5E6CC3BD}" type="datetimeFigureOut">
              <a:rPr lang="en-GB" smtClean="0"/>
              <a:t>24/06/2022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42FEB-2497-4FA1-E1E1-CC6E6371B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1C59A-B56F-4C8E-D8DD-FE5451A88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540A-8517-48FD-8DB9-0C48C10C47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190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F91A5-F7D4-A666-2A9E-105754278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DD02EC-9E62-D3CB-97EC-FE857F94E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9D37A-DDE5-440E-E2E4-D51E5BD9E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1F69-41DE-4B4F-8AA7-681B5E6CC3BD}" type="datetimeFigureOut">
              <a:rPr lang="en-GB" smtClean="0"/>
              <a:t>24/06/2022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EC40E-F8C8-A81C-F4CA-56314B033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4E3AD-41A8-A978-DCCD-0D8267B74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540A-8517-48FD-8DB9-0C48C10C47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488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AB82A-70C9-BC66-7A9A-A6CE713CD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262B8-ECF6-77E7-1F4C-AEEE5F4C43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A13309-5BC3-521B-F127-127469F197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7B6F4A-2C12-209D-AFAF-238B2996E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1F69-41DE-4B4F-8AA7-681B5E6CC3BD}" type="datetimeFigureOut">
              <a:rPr lang="en-GB" smtClean="0"/>
              <a:t>24/06/2022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934C27-81CB-777B-E1F2-2EF4570FA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525195-9C8E-5C5E-9DD4-1B766542A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540A-8517-48FD-8DB9-0C48C10C47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371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66068-5897-7BAD-59E5-91BACFC26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05D83-4BA5-B0F2-81B0-939A43B64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62600-431E-560B-39DA-BEC1E5EA61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507C9F-7815-7C72-EBCB-2219A5F507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4F3CB5-31F7-ED09-3DA0-B0A3652838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CB11C7-A392-5E41-F06B-150240803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1F69-41DE-4B4F-8AA7-681B5E6CC3BD}" type="datetimeFigureOut">
              <a:rPr lang="en-GB" smtClean="0"/>
              <a:t>24/06/2022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238867-A2C0-467A-AAA4-AB7B08997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F0E457-102D-15BD-BDA3-EFA542F96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540A-8517-48FD-8DB9-0C48C10C47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327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AB780-F04C-F19E-F413-1E6330BF2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0E2E3D-F830-EEB2-CC03-CE8EE0408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1F69-41DE-4B4F-8AA7-681B5E6CC3BD}" type="datetimeFigureOut">
              <a:rPr lang="en-GB" smtClean="0"/>
              <a:t>24/06/2022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47597-3944-C211-BFC1-F19E234ED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682F7A-C6EC-C87E-C2E2-10DDEA053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540A-8517-48FD-8DB9-0C48C10C47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681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F3E48B-0683-5A30-0567-B78411EC2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1F69-41DE-4B4F-8AA7-681B5E6CC3BD}" type="datetimeFigureOut">
              <a:rPr lang="en-GB" smtClean="0"/>
              <a:t>24/06/2022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4E907D-5A82-6C93-DEFE-3A9E7E24B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9BAE09-A5B4-AB3E-08C5-1287FD470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540A-8517-48FD-8DB9-0C48C10C47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124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00E2A-FE03-EFE2-0661-0F55EEF6F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9EDDE-94BB-748C-2CB2-84F34855C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551B14-E819-677C-EE9C-B03EA108E8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88BA78-6CE4-8DC0-EB49-3B045978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1F69-41DE-4B4F-8AA7-681B5E6CC3BD}" type="datetimeFigureOut">
              <a:rPr lang="en-GB" smtClean="0"/>
              <a:t>24/06/2022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8BBE1-CE5B-9C3D-1877-6D28C5744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63C076-8763-5960-E9BD-FAD0717D4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540A-8517-48FD-8DB9-0C48C10C47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145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D741C-A33A-20E5-2D35-1882A3DA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CA5385-20E2-699D-99A4-5474048C8B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47D44-0B33-AA8E-7ED0-A94A1B0FB6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9E5EBE-5BF0-B1A8-14BF-2E3CFDCAF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1F69-41DE-4B4F-8AA7-681B5E6CC3BD}" type="datetimeFigureOut">
              <a:rPr lang="en-GB" smtClean="0"/>
              <a:t>24/06/2022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279369-01C5-CBA7-460E-E668F764B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E1CB3B-28CE-4FC7-D546-B62F08015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540A-8517-48FD-8DB9-0C48C10C47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516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852341-68B7-E53F-5882-38C7A8E8D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473AFB-0BD4-4A7E-C3DC-6ECBA308E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A5031-5789-9B94-0A43-63488770A1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D1F69-41DE-4B4F-8AA7-681B5E6CC3BD}" type="datetimeFigureOut">
              <a:rPr lang="en-GB" smtClean="0"/>
              <a:t>24/06/2022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A4657-992D-DC4D-F358-9C886DF3A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45551-7BC9-A5D4-C161-F193D0CE7B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F540A-8517-48FD-8DB9-0C48C10C47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471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83RSwczyyRY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47C5A-8DB4-0ECA-8C06-8FC3F2E63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Do Now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Page 1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B7A15C-2F4E-E4D8-8554-401B72DC892C}"/>
              </a:ext>
            </a:extLst>
          </p:cNvPr>
          <p:cNvSpPr txBox="1"/>
          <p:nvPr/>
        </p:nvSpPr>
        <p:spPr>
          <a:xfrm>
            <a:off x="838199" y="1690688"/>
            <a:ext cx="9625643" cy="3267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+mj-lt"/>
              <a:buAutoNum type="arabicPeriod"/>
            </a:pPr>
            <a:r>
              <a:rPr lang="en-GB" b="0" i="0" dirty="0">
                <a:effectLst/>
                <a:latin typeface="Century Gothic" panose="020B0502020202020204" pitchFamily="34" charset="0"/>
              </a:rPr>
              <a:t>What bonding occurs between metals and non-metals?</a:t>
            </a:r>
            <a:br>
              <a:rPr lang="en-GB" b="0" i="0" dirty="0">
                <a:effectLst/>
                <a:latin typeface="Century Gothic" panose="020B0502020202020204" pitchFamily="34" charset="0"/>
              </a:rPr>
            </a:br>
            <a:endParaRPr lang="en-GB" b="0" i="0" dirty="0">
              <a:effectLst/>
              <a:latin typeface="Century Gothic" panose="020B0502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GB" b="0" i="0" dirty="0">
                <a:effectLst/>
                <a:latin typeface="Century Gothic" panose="020B0502020202020204" pitchFamily="34" charset="0"/>
              </a:rPr>
              <a:t>What is the chemical formula of methane?</a:t>
            </a:r>
            <a:br>
              <a:rPr lang="en-GB" b="0" i="0" dirty="0">
                <a:effectLst/>
                <a:latin typeface="Century Gothic" panose="020B0502020202020204" pitchFamily="34" charset="0"/>
              </a:rPr>
            </a:br>
            <a:endParaRPr lang="en-GB" b="0" i="0" dirty="0">
              <a:effectLst/>
              <a:latin typeface="Century Gothic" panose="020B0502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GB" b="0" i="0" dirty="0">
                <a:effectLst/>
                <a:latin typeface="Century Gothic" panose="020B0502020202020204" pitchFamily="34" charset="0"/>
              </a:rPr>
              <a:t>What does DNA stand for?</a:t>
            </a:r>
            <a:br>
              <a:rPr lang="en-GB" b="0" i="0" dirty="0">
                <a:effectLst/>
                <a:latin typeface="Century Gothic" panose="020B0502020202020204" pitchFamily="34" charset="0"/>
              </a:rPr>
            </a:br>
            <a:endParaRPr lang="en-GB" b="0" i="0" dirty="0">
              <a:effectLst/>
              <a:latin typeface="Century Gothic" panose="020B0502020202020204" pitchFamily="34" charset="0"/>
            </a:endParaRPr>
          </a:p>
          <a:p>
            <a:pPr algn="l"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GB" b="0" i="0" dirty="0">
                <a:effectLst/>
                <a:latin typeface="Century Gothic" panose="020B0502020202020204" pitchFamily="34" charset="0"/>
              </a:rPr>
              <a:t>What is the constant speed equation?</a:t>
            </a:r>
            <a:br>
              <a:rPr lang="en-GB" b="0" i="0" dirty="0">
                <a:effectLst/>
                <a:latin typeface="Century Gothic" panose="020B0502020202020204" pitchFamily="34" charset="0"/>
              </a:rPr>
            </a:br>
            <a:endParaRPr lang="en-GB" b="0" i="0" dirty="0">
              <a:effectLst/>
              <a:latin typeface="Century Gothic" panose="020B0502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GB" b="0" i="0" dirty="0">
                <a:effectLst/>
                <a:latin typeface="Century Gothic" panose="020B0502020202020204" pitchFamily="34" charset="0"/>
              </a:rPr>
              <a:t>What is the chemical formula for an alkane with 117 carbon atoms?</a:t>
            </a:r>
            <a:br>
              <a:rPr lang="en-GB" b="0" i="0" dirty="0">
                <a:effectLst/>
                <a:latin typeface="Century Gothic" panose="020B0502020202020204" pitchFamily="34" charset="0"/>
              </a:rPr>
            </a:br>
            <a:endParaRPr lang="en-GB" b="0" i="0" dirty="0">
              <a:effectLst/>
              <a:latin typeface="Century Gothic" panose="020B0502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GB" b="0" i="0" dirty="0">
                <a:effectLst/>
                <a:latin typeface="Century Gothic" panose="020B0502020202020204" pitchFamily="34" charset="0"/>
              </a:rPr>
              <a:t>What is the atomic number of the largest predicted element?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5202C9-8BDE-362F-D6CD-46C078012C8A}"/>
              </a:ext>
            </a:extLst>
          </p:cNvPr>
          <p:cNvSpPr txBox="1"/>
          <p:nvPr/>
        </p:nvSpPr>
        <p:spPr>
          <a:xfrm>
            <a:off x="7308730" y="1699314"/>
            <a:ext cx="4820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0B050"/>
                </a:solidFill>
                <a:effectLst/>
                <a:latin typeface="Century Gothic" panose="020B0502020202020204" pitchFamily="34" charset="0"/>
              </a:rPr>
              <a:t>Ionic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5C0EF6-6FC1-3378-3EB5-0CD21EFB8D11}"/>
              </a:ext>
            </a:extLst>
          </p:cNvPr>
          <p:cNvSpPr txBox="1"/>
          <p:nvPr/>
        </p:nvSpPr>
        <p:spPr>
          <a:xfrm>
            <a:off x="5842240" y="2252296"/>
            <a:ext cx="6286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0B050"/>
                </a:solidFill>
                <a:effectLst/>
                <a:latin typeface="Century Gothic" panose="020B0502020202020204" pitchFamily="34" charset="0"/>
              </a:rPr>
              <a:t>CH</a:t>
            </a:r>
            <a:r>
              <a:rPr lang="en-GB" b="0" i="0" baseline="-25000" dirty="0">
                <a:solidFill>
                  <a:srgbClr val="00B050"/>
                </a:solidFill>
                <a:effectLst/>
                <a:latin typeface="Century Gothic" panose="020B0502020202020204" pitchFamily="34" charset="0"/>
              </a:rPr>
              <a:t>4</a:t>
            </a:r>
            <a:r>
              <a:rPr lang="en-GB" b="0" i="0" dirty="0">
                <a:solidFill>
                  <a:srgbClr val="00B050"/>
                </a:solidFill>
                <a:effectLst/>
                <a:latin typeface="Century Gothic" panose="020B0502020202020204" pitchFamily="34" charset="0"/>
              </a:rPr>
              <a:t> (C</a:t>
            </a:r>
            <a:r>
              <a:rPr lang="en-GB" b="0" i="0" baseline="-25000" dirty="0">
                <a:solidFill>
                  <a:srgbClr val="00B050"/>
                </a:solidFill>
                <a:effectLst/>
                <a:latin typeface="Century Gothic" panose="020B0502020202020204" pitchFamily="34" charset="0"/>
              </a:rPr>
              <a:t>n</a:t>
            </a:r>
            <a:r>
              <a:rPr lang="en-GB" b="0" i="0" dirty="0">
                <a:solidFill>
                  <a:srgbClr val="00B050"/>
                </a:solidFill>
                <a:effectLst/>
                <a:latin typeface="Century Gothic" panose="020B0502020202020204" pitchFamily="34" charset="0"/>
              </a:rPr>
              <a:t>H</a:t>
            </a:r>
            <a:r>
              <a:rPr lang="en-GB" b="0" i="0" baseline="-25000" dirty="0">
                <a:solidFill>
                  <a:srgbClr val="00B050"/>
                </a:solidFill>
                <a:effectLst/>
                <a:latin typeface="Century Gothic" panose="020B0502020202020204" pitchFamily="34" charset="0"/>
              </a:rPr>
              <a:t>2n+2</a:t>
            </a:r>
            <a:r>
              <a:rPr lang="en-GB" b="0" i="0" dirty="0">
                <a:solidFill>
                  <a:srgbClr val="00B050"/>
                </a:solidFill>
                <a:effectLst/>
                <a:latin typeface="Century Gothic" panose="020B0502020202020204" pitchFamily="34" charset="0"/>
              </a:rPr>
              <a:t>)</a:t>
            </a:r>
            <a:endParaRPr lang="en-GB" baseline="-25000" dirty="0">
              <a:solidFill>
                <a:srgbClr val="00B05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33C730-FBE0-78C1-18B1-AEA744DE57A9}"/>
              </a:ext>
            </a:extLst>
          </p:cNvPr>
          <p:cNvSpPr txBox="1"/>
          <p:nvPr/>
        </p:nvSpPr>
        <p:spPr>
          <a:xfrm>
            <a:off x="4039316" y="2796652"/>
            <a:ext cx="80894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0B050"/>
                </a:solidFill>
                <a:effectLst/>
                <a:latin typeface="Century Gothic" panose="020B0502020202020204" pitchFamily="34" charset="0"/>
              </a:rPr>
              <a:t>Deoxyribonucleic Acid</a:t>
            </a:r>
            <a:endParaRPr lang="en-GB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5DAA108-EF14-8C27-6381-36A9061C3BCB}"/>
                  </a:ext>
                </a:extLst>
              </p:cNvPr>
              <p:cNvSpPr txBox="1"/>
              <p:nvPr/>
            </p:nvSpPr>
            <p:spPr>
              <a:xfrm>
                <a:off x="5324657" y="3252219"/>
                <a:ext cx="6804081" cy="66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</a:rPr>
                        <m:t>𝑆𝑝𝑒𝑒𝑑</m:t>
                      </m:r>
                      <m:r>
                        <a:rPr lang="en-GB" b="0" i="1" smtClean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0" i="1" smtClean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b="0" i="1" smtClean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b="0" i="1" smtClean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b="0" i="1" smtClean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</a:rPr>
                        <m:t>)= </m:t>
                      </m:r>
                      <m:f>
                        <m:fPr>
                          <m:ctrlPr>
                            <a:rPr lang="en-GB" b="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𝐷𝑖𝑠𝑡𝑎𝑛𝑐𝑒</m:t>
                          </m:r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𝑇𝑖𝑚𝑒</m:t>
                          </m:r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5DAA108-EF14-8C27-6381-36A9061C3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657" y="3252219"/>
                <a:ext cx="6804081" cy="6690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DA37C1BF-316F-853B-4DB8-AEAB1C33C0D4}"/>
              </a:ext>
            </a:extLst>
          </p:cNvPr>
          <p:cNvSpPr txBox="1"/>
          <p:nvPr/>
        </p:nvSpPr>
        <p:spPr>
          <a:xfrm>
            <a:off x="8594317" y="4025854"/>
            <a:ext cx="35344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0B050"/>
                </a:solidFill>
                <a:effectLst/>
                <a:latin typeface="Century Gothic" panose="020B0502020202020204" pitchFamily="34" charset="0"/>
              </a:rPr>
              <a:t>C</a:t>
            </a:r>
            <a:r>
              <a:rPr lang="en-GB" b="0" i="0" baseline="-25000" dirty="0">
                <a:solidFill>
                  <a:srgbClr val="00B050"/>
                </a:solidFill>
                <a:effectLst/>
                <a:latin typeface="Century Gothic" panose="020B0502020202020204" pitchFamily="34" charset="0"/>
              </a:rPr>
              <a:t>117</a:t>
            </a:r>
            <a:r>
              <a:rPr lang="en-GB" b="0" i="0" dirty="0">
                <a:solidFill>
                  <a:srgbClr val="00B050"/>
                </a:solidFill>
                <a:effectLst/>
                <a:latin typeface="Century Gothic" panose="020B0502020202020204" pitchFamily="34" charset="0"/>
              </a:rPr>
              <a:t>H</a:t>
            </a:r>
            <a:r>
              <a:rPr lang="en-GB" b="0" i="0" baseline="-25000" dirty="0">
                <a:solidFill>
                  <a:srgbClr val="00B050"/>
                </a:solidFill>
                <a:effectLst/>
                <a:latin typeface="Century Gothic" panose="020B0502020202020204" pitchFamily="34" charset="0"/>
              </a:rPr>
              <a:t>236</a:t>
            </a:r>
            <a:r>
              <a:rPr lang="en-GB" b="0" i="0" dirty="0">
                <a:solidFill>
                  <a:srgbClr val="00B050"/>
                </a:solidFill>
                <a:effectLst/>
                <a:latin typeface="Century Gothic" panose="020B0502020202020204" pitchFamily="34" charset="0"/>
              </a:rPr>
              <a:t> (</a:t>
            </a:r>
            <a:r>
              <a:rPr lang="en-GB" b="0" i="0" dirty="0" err="1">
                <a:solidFill>
                  <a:srgbClr val="00B050"/>
                </a:solidFill>
                <a:effectLst/>
                <a:latin typeface="Century Gothic" panose="020B0502020202020204" pitchFamily="34" charset="0"/>
              </a:rPr>
              <a:t>Heptadecahectane</a:t>
            </a:r>
            <a:r>
              <a:rPr lang="en-GB" b="0" i="0" dirty="0">
                <a:solidFill>
                  <a:srgbClr val="00B050"/>
                </a:solidFill>
                <a:effectLst/>
                <a:latin typeface="Century Gothic" panose="020B0502020202020204" pitchFamily="34" charset="0"/>
              </a:rPr>
              <a:t>)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FCBC5F-3AA8-7DFA-50A2-E1225DC7D969}"/>
              </a:ext>
            </a:extLst>
          </p:cNvPr>
          <p:cNvSpPr txBox="1"/>
          <p:nvPr/>
        </p:nvSpPr>
        <p:spPr>
          <a:xfrm>
            <a:off x="7914829" y="4569177"/>
            <a:ext cx="42139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0B050"/>
                </a:solidFill>
                <a:effectLst/>
                <a:latin typeface="Century Gothic" panose="020B0502020202020204" pitchFamily="34" charset="0"/>
              </a:rPr>
              <a:t>184 (</a:t>
            </a:r>
            <a:r>
              <a:rPr lang="en-GB" b="0" i="0" dirty="0" err="1">
                <a:solidFill>
                  <a:srgbClr val="00B050"/>
                </a:solidFill>
                <a:effectLst/>
                <a:latin typeface="Century Gothic" panose="020B0502020202020204" pitchFamily="34" charset="0"/>
              </a:rPr>
              <a:t>Uoq</a:t>
            </a:r>
            <a:r>
              <a:rPr lang="en-GB" b="0" i="0" dirty="0">
                <a:solidFill>
                  <a:srgbClr val="00B050"/>
                </a:solidFill>
                <a:effectLst/>
                <a:latin typeface="Century Gothic" panose="020B0502020202020204" pitchFamily="34" charset="0"/>
              </a:rPr>
              <a:t> - </a:t>
            </a:r>
            <a:r>
              <a:rPr lang="en-GB" b="0" i="0" dirty="0" err="1">
                <a:solidFill>
                  <a:srgbClr val="00B050"/>
                </a:solidFill>
                <a:effectLst/>
                <a:latin typeface="Century Gothic" panose="020B0502020202020204" pitchFamily="34" charset="0"/>
              </a:rPr>
              <a:t>Unoctquadium</a:t>
            </a:r>
            <a:r>
              <a:rPr lang="en-GB" b="0" i="0" dirty="0">
                <a:solidFill>
                  <a:srgbClr val="00B050"/>
                </a:solidFill>
                <a:effectLst/>
                <a:latin typeface="Century Gothic" panose="020B0502020202020204" pitchFamily="34" charset="0"/>
              </a:rPr>
              <a:t>)</a:t>
            </a: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25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0D9FC834-4BAD-25CC-B621-B4C5F7F00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Electron Excitation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Rectangle 51">
            <a:extLst>
              <a:ext uri="{FF2B5EF4-FFF2-40B4-BE49-F238E27FC236}">
                <a16:creationId xmlns:a16="http://schemas.microsoft.com/office/drawing/2014/main" id="{BA533C40-40AE-3334-B62C-815910018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4" name="Rectangle 54">
            <a:extLst>
              <a:ext uri="{FF2B5EF4-FFF2-40B4-BE49-F238E27FC236}">
                <a16:creationId xmlns:a16="http://schemas.microsoft.com/office/drawing/2014/main" id="{C26A9EC1-9002-F094-5552-5CE19981E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5" name="Rectangle 55">
            <a:extLst>
              <a:ext uri="{FF2B5EF4-FFF2-40B4-BE49-F238E27FC236}">
                <a16:creationId xmlns:a16="http://schemas.microsoft.com/office/drawing/2014/main" id="{959FD0C3-61BC-7CD5-F97A-4A223CD3A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GB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2BD5E8-3C7F-C3EF-52CD-D8436355F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75" y="2602272"/>
            <a:ext cx="5048250" cy="268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3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0D9FC834-4BAD-25CC-B621-B4C5F7F00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Deliberate Practice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Page 5</a:t>
            </a:r>
          </a:p>
        </p:txBody>
      </p:sp>
      <p:sp>
        <p:nvSpPr>
          <p:cNvPr id="43" name="Rectangle 51">
            <a:extLst>
              <a:ext uri="{FF2B5EF4-FFF2-40B4-BE49-F238E27FC236}">
                <a16:creationId xmlns:a16="http://schemas.microsoft.com/office/drawing/2014/main" id="{BA533C40-40AE-3334-B62C-815910018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4" name="Rectangle 54">
            <a:extLst>
              <a:ext uri="{FF2B5EF4-FFF2-40B4-BE49-F238E27FC236}">
                <a16:creationId xmlns:a16="http://schemas.microsoft.com/office/drawing/2014/main" id="{C26A9EC1-9002-F094-5552-5CE19981E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5" name="Rectangle 55">
            <a:extLst>
              <a:ext uri="{FF2B5EF4-FFF2-40B4-BE49-F238E27FC236}">
                <a16:creationId xmlns:a16="http://schemas.microsoft.com/office/drawing/2014/main" id="{959FD0C3-61BC-7CD5-F97A-4A223CD3A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GB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322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51">
            <a:extLst>
              <a:ext uri="{FF2B5EF4-FFF2-40B4-BE49-F238E27FC236}">
                <a16:creationId xmlns:a16="http://schemas.microsoft.com/office/drawing/2014/main" id="{BA533C40-40AE-3334-B62C-815910018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4" name="Rectangle 54">
            <a:extLst>
              <a:ext uri="{FF2B5EF4-FFF2-40B4-BE49-F238E27FC236}">
                <a16:creationId xmlns:a16="http://schemas.microsoft.com/office/drawing/2014/main" id="{C26A9EC1-9002-F094-5552-5CE19981E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5" name="Rectangle 55">
            <a:extLst>
              <a:ext uri="{FF2B5EF4-FFF2-40B4-BE49-F238E27FC236}">
                <a16:creationId xmlns:a16="http://schemas.microsoft.com/office/drawing/2014/main" id="{959FD0C3-61BC-7CD5-F97A-4A223CD3A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GB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41C02C-D83C-275F-DC2F-9F54D5C2B24D}"/>
              </a:ext>
            </a:extLst>
          </p:cNvPr>
          <p:cNvSpPr txBox="1"/>
          <p:nvPr/>
        </p:nvSpPr>
        <p:spPr>
          <a:xfrm>
            <a:off x="838200" y="172531"/>
            <a:ext cx="10515600" cy="6512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0" marR="28575">
              <a:lnSpc>
                <a:spcPct val="107000"/>
              </a:lnSpc>
              <a:spcBef>
                <a:spcPts val="2250"/>
              </a:spcBef>
              <a:spcAft>
                <a:spcPts val="225"/>
              </a:spcAft>
            </a:pPr>
            <a:r>
              <a:rPr lang="en-GB" sz="1400" b="1" kern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Q1.</a:t>
            </a:r>
            <a:endParaRPr lang="en-GB" sz="1400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1200"/>
              </a:spcBef>
            </a:pPr>
            <a:r>
              <a:rPr lang="en-GB" sz="1400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(a)    decreases</a:t>
            </a:r>
            <a:endParaRPr lang="en-GB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lvl="3">
              <a:spcBef>
                <a:spcPts val="300"/>
              </a:spcBef>
            </a:pPr>
            <a:r>
              <a:rPr lang="en-GB" sz="1400" i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correct order only</a:t>
            </a:r>
            <a:endParaRPr lang="en-GB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lvl="2" algn="r"/>
            <a:r>
              <a:rPr lang="en-GB" sz="1400" b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1</a:t>
            </a:r>
            <a:endParaRPr lang="en-GB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lvl="2">
              <a:spcBef>
                <a:spcPts val="1200"/>
              </a:spcBef>
            </a:pPr>
            <a:r>
              <a:rPr lang="en-GB" sz="1400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increases</a:t>
            </a:r>
            <a:endParaRPr lang="en-GB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lvl="1" algn="r"/>
            <a:r>
              <a:rPr lang="en-GB" sz="1400" b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1</a:t>
            </a:r>
            <a:endParaRPr lang="en-GB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lvl="1">
              <a:spcBef>
                <a:spcPts val="1200"/>
              </a:spcBef>
            </a:pPr>
            <a:r>
              <a:rPr lang="en-GB" sz="1400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(b)    (</a:t>
            </a:r>
            <a:r>
              <a:rPr lang="en-GB" sz="1400" dirty="0" err="1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i</a:t>
            </a:r>
            <a:r>
              <a:rPr lang="en-GB" sz="1400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)      intensity (of transmitted light ) depends on thickness</a:t>
            </a:r>
          </a:p>
          <a:p>
            <a:pPr lvl="3">
              <a:spcBef>
                <a:spcPts val="1200"/>
              </a:spcBef>
            </a:pPr>
            <a:r>
              <a:rPr lang="en-GB" sz="1400" b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or</a:t>
            </a:r>
            <a:br>
              <a:rPr lang="en-GB" sz="1400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r>
              <a:rPr lang="en-GB" sz="1400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to enable a valid comparison</a:t>
            </a:r>
            <a:br>
              <a:rPr lang="en-GB" sz="1400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r>
              <a:rPr lang="en-GB" sz="1400" b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or</a:t>
            </a:r>
            <a:br>
              <a:rPr lang="en-GB" sz="1400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r>
              <a:rPr lang="en-GB" sz="1400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it is a control variable</a:t>
            </a:r>
            <a:endParaRPr lang="en-GB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lvl="4">
              <a:spcBef>
                <a:spcPts val="300"/>
              </a:spcBef>
            </a:pPr>
            <a:r>
              <a:rPr lang="en-GB" sz="1400" i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accept absorption depends on thickness</a:t>
            </a:r>
            <a:endParaRPr lang="en-GB" sz="1400" i="1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lvl="4">
              <a:spcBef>
                <a:spcPts val="300"/>
              </a:spcBef>
            </a:pPr>
            <a:r>
              <a:rPr lang="en-GB" sz="1400" i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it would affect the results is insufficient</a:t>
            </a:r>
            <a:endParaRPr lang="en-GB" sz="1400" i="1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lvl="4">
              <a:spcBef>
                <a:spcPts val="300"/>
              </a:spcBef>
            </a:pPr>
            <a:r>
              <a:rPr lang="en-GB" sz="1400" i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fair test is insufficient</a:t>
            </a:r>
            <a:endParaRPr lang="en-GB" sz="1400" i="1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lvl="2" algn="r"/>
            <a:r>
              <a:rPr lang="en-GB" sz="1400" b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1</a:t>
            </a:r>
            <a:endParaRPr lang="en-GB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lvl="2">
              <a:spcBef>
                <a:spcPts val="1200"/>
              </a:spcBef>
            </a:pPr>
            <a:r>
              <a:rPr lang="en-GB" sz="1400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(ii)     transmits the least light</a:t>
            </a:r>
          </a:p>
          <a:p>
            <a:pPr lvl="3">
              <a:spcBef>
                <a:spcPts val="1200"/>
              </a:spcBef>
            </a:pPr>
            <a:r>
              <a:rPr lang="en-GB" sz="1400" b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or</a:t>
            </a:r>
            <a:br>
              <a:rPr lang="en-GB" sz="1400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r>
              <a:rPr lang="en-GB" sz="1400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absorbs the most light</a:t>
            </a:r>
            <a:endParaRPr lang="en-GB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lvl="4">
              <a:spcBef>
                <a:spcPts val="300"/>
              </a:spcBef>
            </a:pPr>
            <a:r>
              <a:rPr lang="en-GB" sz="1400" i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accept very little light is transmitted</a:t>
            </a:r>
            <a:endParaRPr lang="en-GB" sz="1400" i="1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lvl="4">
              <a:spcBef>
                <a:spcPts val="300"/>
              </a:spcBef>
            </a:pPr>
            <a:r>
              <a:rPr lang="en-GB" sz="1400" i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do </a:t>
            </a:r>
            <a:r>
              <a:rPr lang="en-GB" sz="1400" b="1" i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not</a:t>
            </a:r>
            <a:r>
              <a:rPr lang="en-GB" sz="1400" i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 accept transmits none of the light</a:t>
            </a:r>
            <a:endParaRPr lang="en-GB" sz="1400" i="1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lvl="4">
              <a:spcBef>
                <a:spcPts val="300"/>
              </a:spcBef>
            </a:pPr>
            <a:r>
              <a:rPr lang="en-GB" sz="1400" i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do </a:t>
            </a:r>
            <a:r>
              <a:rPr lang="en-GB" sz="1400" b="1" i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not</a:t>
            </a:r>
            <a:r>
              <a:rPr lang="en-GB" sz="1400" i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 accept absorbs all of the light</a:t>
            </a:r>
            <a:endParaRPr lang="en-GB" sz="1400" i="1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lvl="4">
              <a:spcBef>
                <a:spcPts val="300"/>
              </a:spcBef>
            </a:pPr>
            <a:r>
              <a:rPr lang="en-GB" sz="1400" i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any reference to heat negates this mark</a:t>
            </a:r>
            <a:endParaRPr lang="en-GB" sz="1400" i="1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lvl="1" algn="r"/>
            <a:r>
              <a:rPr lang="en-GB" sz="1400" b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1</a:t>
            </a:r>
            <a:endParaRPr lang="en-GB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r">
              <a:lnSpc>
                <a:spcPts val="1200"/>
              </a:lnSpc>
              <a:spcBef>
                <a:spcPts val="300"/>
              </a:spcBef>
            </a:pPr>
            <a:r>
              <a:rPr lang="en-GB" sz="1400" b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[4]</a:t>
            </a:r>
            <a:endParaRPr lang="en-GB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708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51">
            <a:extLst>
              <a:ext uri="{FF2B5EF4-FFF2-40B4-BE49-F238E27FC236}">
                <a16:creationId xmlns:a16="http://schemas.microsoft.com/office/drawing/2014/main" id="{BA533C40-40AE-3334-B62C-815910018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4" name="Rectangle 54">
            <a:extLst>
              <a:ext uri="{FF2B5EF4-FFF2-40B4-BE49-F238E27FC236}">
                <a16:creationId xmlns:a16="http://schemas.microsoft.com/office/drawing/2014/main" id="{C26A9EC1-9002-F094-5552-5CE19981E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5" name="Rectangle 55">
            <a:extLst>
              <a:ext uri="{FF2B5EF4-FFF2-40B4-BE49-F238E27FC236}">
                <a16:creationId xmlns:a16="http://schemas.microsoft.com/office/drawing/2014/main" id="{959FD0C3-61BC-7CD5-F97A-4A223CD3A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GB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77203D-3F0F-9403-832B-0E36496FCC9C}"/>
              </a:ext>
            </a:extLst>
          </p:cNvPr>
          <p:cNvSpPr txBox="1"/>
          <p:nvPr/>
        </p:nvSpPr>
        <p:spPr>
          <a:xfrm>
            <a:off x="838200" y="270154"/>
            <a:ext cx="10515600" cy="6317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0" marR="28575">
              <a:lnSpc>
                <a:spcPct val="107000"/>
              </a:lnSpc>
              <a:spcBef>
                <a:spcPts val="2250"/>
              </a:spcBef>
              <a:spcAft>
                <a:spcPts val="225"/>
              </a:spcAft>
            </a:pPr>
            <a:r>
              <a:rPr lang="en-GB" sz="1400" b="1" kern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Q2.</a:t>
            </a:r>
            <a:endParaRPr lang="en-GB" sz="1400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ts val="1200"/>
              </a:lnSpc>
              <a:spcBef>
                <a:spcPts val="1200"/>
              </a:spcBef>
            </a:pPr>
            <a:r>
              <a:rPr lang="en-GB" sz="1400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electron</a:t>
            </a:r>
            <a:endParaRPr lang="en-GB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r"/>
            <a:r>
              <a:rPr lang="en-GB" sz="1400" b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1</a:t>
            </a:r>
            <a:endParaRPr lang="en-GB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457200">
              <a:lnSpc>
                <a:spcPts val="1200"/>
              </a:lnSpc>
              <a:spcBef>
                <a:spcPts val="1200"/>
              </a:spcBef>
            </a:pPr>
            <a:r>
              <a:rPr lang="en-GB" sz="1400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atom</a:t>
            </a:r>
            <a:endParaRPr lang="en-GB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r"/>
            <a:r>
              <a:rPr lang="en-GB" sz="1400" b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1</a:t>
            </a:r>
            <a:endParaRPr lang="en-GB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457200">
              <a:lnSpc>
                <a:spcPts val="1200"/>
              </a:lnSpc>
              <a:spcBef>
                <a:spcPts val="1200"/>
              </a:spcBef>
            </a:pPr>
            <a:r>
              <a:rPr lang="en-GB" sz="1400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nucleus</a:t>
            </a:r>
            <a:endParaRPr lang="en-GB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r"/>
            <a:r>
              <a:rPr lang="en-GB" sz="1400" b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1</a:t>
            </a:r>
            <a:endParaRPr lang="en-GB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457200">
              <a:lnSpc>
                <a:spcPts val="1200"/>
              </a:lnSpc>
              <a:spcBef>
                <a:spcPts val="1200"/>
              </a:spcBef>
            </a:pPr>
            <a:r>
              <a:rPr lang="en-GB" sz="1400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orbit</a:t>
            </a:r>
            <a:endParaRPr lang="en-GB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r"/>
            <a:r>
              <a:rPr lang="en-GB" sz="1400" b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1</a:t>
            </a:r>
            <a:endParaRPr lang="en-GB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r">
              <a:lnSpc>
                <a:spcPts val="1200"/>
              </a:lnSpc>
              <a:spcBef>
                <a:spcPts val="300"/>
              </a:spcBef>
            </a:pPr>
            <a:r>
              <a:rPr lang="en-GB" sz="1400" b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[4]</a:t>
            </a:r>
            <a:endParaRPr lang="en-GB" sz="1400" b="1" dirty="0">
              <a:solidFill>
                <a:srgbClr val="222222"/>
              </a:solidFill>
              <a:latin typeface="Century Gothic" panose="020B0502020202020204" pitchFamily="34" charset="0"/>
            </a:endParaRPr>
          </a:p>
          <a:p>
            <a:pPr marL="95250" marR="28575">
              <a:lnSpc>
                <a:spcPct val="107000"/>
              </a:lnSpc>
              <a:spcBef>
                <a:spcPts val="2250"/>
              </a:spcBef>
              <a:spcAft>
                <a:spcPts val="225"/>
              </a:spcAft>
            </a:pPr>
            <a:r>
              <a:rPr lang="en-GB" sz="1400" b="1" kern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Q3.</a:t>
            </a:r>
            <a:endParaRPr lang="en-GB" sz="1400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r">
              <a:lnSpc>
                <a:spcPts val="1200"/>
              </a:lnSpc>
              <a:spcBef>
                <a:spcPts val="300"/>
              </a:spcBef>
            </a:pPr>
            <a:r>
              <a:rPr lang="en-GB" sz="1400" b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 </a:t>
            </a:r>
            <a:endParaRPr lang="en-GB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800100" lvl="1" indent="-342900">
              <a:lnSpc>
                <a:spcPts val="1200"/>
              </a:lnSpc>
              <a:spcBef>
                <a:spcPts val="300"/>
              </a:spcBef>
              <a:buFont typeface="+mj-lt"/>
              <a:buAutoNum type="alphaLcParenBoth"/>
            </a:pPr>
            <a:r>
              <a:rPr lang="en-GB" sz="1400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atoms with the same number of protons</a:t>
            </a:r>
            <a:endParaRPr lang="en-GB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lvl="3">
              <a:spcBef>
                <a:spcPts val="300"/>
              </a:spcBef>
            </a:pPr>
            <a:r>
              <a:rPr lang="en-GB" sz="1400" i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allow atoms of the same element</a:t>
            </a:r>
            <a:endParaRPr lang="en-GB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914400" lvl="1" algn="r">
              <a:spcBef>
                <a:spcPts val="300"/>
              </a:spcBef>
            </a:pPr>
            <a:r>
              <a:rPr lang="en-GB" sz="1400" b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1</a:t>
            </a:r>
            <a:endParaRPr lang="en-GB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457200">
              <a:lnSpc>
                <a:spcPts val="1200"/>
              </a:lnSpc>
              <a:spcBef>
                <a:spcPts val="300"/>
              </a:spcBef>
            </a:pPr>
            <a:r>
              <a:rPr lang="en-GB" sz="1400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      but with a different number of neutrons</a:t>
            </a:r>
            <a:endParaRPr lang="en-GB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lvl="1" algn="r">
              <a:spcBef>
                <a:spcPts val="300"/>
              </a:spcBef>
            </a:pPr>
            <a:r>
              <a:rPr lang="en-GB" sz="1400" b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1</a:t>
            </a:r>
            <a:endParaRPr lang="en-GB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lvl="1">
              <a:lnSpc>
                <a:spcPts val="1200"/>
              </a:lnSpc>
              <a:spcBef>
                <a:spcPts val="300"/>
              </a:spcBef>
            </a:pPr>
            <a:r>
              <a:rPr lang="en-GB" sz="1400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(b)  protons = 11</a:t>
            </a:r>
            <a:endParaRPr lang="en-GB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914400" lvl="1" algn="r">
              <a:spcBef>
                <a:spcPts val="300"/>
              </a:spcBef>
            </a:pPr>
            <a:r>
              <a:rPr lang="en-GB" sz="1400" b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1</a:t>
            </a:r>
            <a:endParaRPr lang="en-GB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821055">
              <a:lnSpc>
                <a:spcPts val="1200"/>
              </a:lnSpc>
              <a:spcBef>
                <a:spcPts val="300"/>
              </a:spcBef>
            </a:pPr>
            <a:r>
              <a:rPr lang="en-GB" sz="1400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neutrons = 12</a:t>
            </a:r>
            <a:endParaRPr lang="en-GB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914400" lvl="1" algn="r">
              <a:spcBef>
                <a:spcPts val="300"/>
              </a:spcBef>
            </a:pPr>
            <a:r>
              <a:rPr lang="en-GB" sz="1400" b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1</a:t>
            </a:r>
            <a:endParaRPr lang="en-GB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lvl="1">
              <a:spcBef>
                <a:spcPts val="300"/>
              </a:spcBef>
            </a:pPr>
            <a:r>
              <a:rPr lang="en-GB" sz="1400" dirty="0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(c)  </a:t>
            </a:r>
            <a:r>
              <a:rPr lang="en-GB" sz="1400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electrons falling to a lower energy level</a:t>
            </a:r>
            <a:endParaRPr lang="en-GB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457200" algn="r">
              <a:spcBef>
                <a:spcPts val="300"/>
              </a:spcBef>
            </a:pPr>
            <a:r>
              <a:rPr lang="en-GB" sz="1400" b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1</a:t>
            </a:r>
            <a:endParaRPr lang="en-GB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r">
              <a:lnSpc>
                <a:spcPts val="1200"/>
              </a:lnSpc>
              <a:spcBef>
                <a:spcPts val="300"/>
              </a:spcBef>
            </a:pPr>
            <a:r>
              <a:rPr lang="en-GB" sz="1400" b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[5]</a:t>
            </a:r>
            <a:endParaRPr lang="en-GB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r">
              <a:lnSpc>
                <a:spcPts val="1200"/>
              </a:lnSpc>
              <a:spcBef>
                <a:spcPts val="300"/>
              </a:spcBef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901778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47C5A-8DB4-0ECA-8C06-8FC3F2E63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Do Now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Page 9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B7A15C-2F4E-E4D8-8554-401B72DC892C}"/>
              </a:ext>
            </a:extLst>
          </p:cNvPr>
          <p:cNvSpPr txBox="1"/>
          <p:nvPr/>
        </p:nvSpPr>
        <p:spPr>
          <a:xfrm>
            <a:off x="838199" y="1690688"/>
            <a:ext cx="962564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+mj-lt"/>
              <a:buAutoNum type="arabicPeriod"/>
            </a:pPr>
            <a:r>
              <a:rPr lang="en-GB" b="0" i="0" dirty="0">
                <a:effectLst/>
                <a:latin typeface="Century Gothic" panose="020B0502020202020204" pitchFamily="34" charset="0"/>
              </a:rPr>
              <a:t>How many chambers does the heart have?</a:t>
            </a:r>
            <a:br>
              <a:rPr lang="en-GB" b="0" i="0" dirty="0">
                <a:effectLst/>
                <a:latin typeface="Century Gothic" panose="020B0502020202020204" pitchFamily="34" charset="0"/>
              </a:rPr>
            </a:br>
            <a:endParaRPr lang="en-GB" b="0" i="0" dirty="0">
              <a:effectLst/>
              <a:latin typeface="Century Gothic" panose="020B0502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GB" b="0" i="0" dirty="0">
                <a:effectLst/>
                <a:latin typeface="Century Gothic" panose="020B0502020202020204" pitchFamily="34" charset="0"/>
              </a:rPr>
              <a:t>What is Avogadro’s constant?</a:t>
            </a:r>
            <a:br>
              <a:rPr lang="en-GB" b="0" i="0" dirty="0">
                <a:effectLst/>
                <a:latin typeface="Century Gothic" panose="020B0502020202020204" pitchFamily="34" charset="0"/>
              </a:rPr>
            </a:br>
            <a:endParaRPr lang="en-GB" b="0" i="0" dirty="0">
              <a:effectLst/>
              <a:latin typeface="Century Gothic" panose="020B0502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GB" b="0" i="0" dirty="0">
                <a:effectLst/>
                <a:latin typeface="Century Gothic" panose="020B0502020202020204" pitchFamily="34" charset="0"/>
              </a:rPr>
              <a:t>What protein naturally seals cuts, creating scabs?</a:t>
            </a:r>
            <a:br>
              <a:rPr lang="en-GB" b="0" i="0" dirty="0">
                <a:effectLst/>
                <a:latin typeface="Century Gothic" panose="020B0502020202020204" pitchFamily="34" charset="0"/>
              </a:rPr>
            </a:br>
            <a:endParaRPr lang="en-GB" b="0" i="0" dirty="0">
              <a:effectLst/>
              <a:latin typeface="Century Gothic" panose="020B0502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GB" b="0" i="0" dirty="0">
                <a:effectLst/>
                <a:latin typeface="Century Gothic" panose="020B0502020202020204" pitchFamily="34" charset="0"/>
              </a:rPr>
              <a:t>What form of current is distributed through the UK mains power grid?</a:t>
            </a:r>
            <a:br>
              <a:rPr lang="en-GB" b="0" i="0" dirty="0">
                <a:effectLst/>
                <a:latin typeface="Century Gothic" panose="020B0502020202020204" pitchFamily="34" charset="0"/>
              </a:rPr>
            </a:br>
            <a:endParaRPr lang="en-GB" b="0" i="0" dirty="0">
              <a:effectLst/>
              <a:latin typeface="Century Gothic" panose="020B0502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GB" b="0" i="0" dirty="0">
                <a:effectLst/>
                <a:latin typeface="Century Gothic" panose="020B0502020202020204" pitchFamily="34" charset="0"/>
              </a:rPr>
              <a:t>What is the largest particle accelerator?</a:t>
            </a:r>
            <a:br>
              <a:rPr lang="en-GB" b="0" i="0" dirty="0">
                <a:effectLst/>
                <a:latin typeface="Century Gothic" panose="020B0502020202020204" pitchFamily="34" charset="0"/>
              </a:rPr>
            </a:br>
            <a:endParaRPr lang="en-GB" b="0" i="0" dirty="0">
              <a:effectLst/>
              <a:latin typeface="Century Gothic" panose="020B0502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GB" b="0" i="0" dirty="0">
                <a:effectLst/>
                <a:latin typeface="Century Gothic" panose="020B0502020202020204" pitchFamily="34" charset="0"/>
              </a:rPr>
              <a:t>What is the category of particle that pions are a part of?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5202C9-8BDE-362F-D6CD-46C078012C8A}"/>
              </a:ext>
            </a:extLst>
          </p:cNvPr>
          <p:cNvSpPr txBox="1"/>
          <p:nvPr/>
        </p:nvSpPr>
        <p:spPr>
          <a:xfrm>
            <a:off x="5928500" y="1699314"/>
            <a:ext cx="6174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0B050"/>
                </a:solidFill>
                <a:effectLst/>
                <a:latin typeface="Century Gothic" panose="020B0502020202020204" pitchFamily="34" charset="0"/>
              </a:rPr>
              <a:t>4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5C0EF6-6FC1-3378-3EB5-0CD21EFB8D11}"/>
              </a:ext>
            </a:extLst>
          </p:cNvPr>
          <p:cNvSpPr txBox="1"/>
          <p:nvPr/>
        </p:nvSpPr>
        <p:spPr>
          <a:xfrm>
            <a:off x="4418879" y="2252296"/>
            <a:ext cx="76839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B050"/>
                </a:solidFill>
                <a:latin typeface="Century Gothic" panose="020B0502020202020204" pitchFamily="34" charset="0"/>
              </a:rPr>
              <a:t>6.022×10</a:t>
            </a:r>
            <a:r>
              <a:rPr lang="en-GB" baseline="30000" dirty="0">
                <a:solidFill>
                  <a:srgbClr val="00B050"/>
                </a:solidFill>
                <a:latin typeface="Century Gothic" panose="020B0502020202020204" pitchFamily="34" charset="0"/>
              </a:rPr>
              <a:t>23</a:t>
            </a:r>
            <a:r>
              <a:rPr lang="en-GB" dirty="0">
                <a:solidFill>
                  <a:srgbClr val="00B050"/>
                </a:solidFill>
                <a:latin typeface="Century Gothic" panose="020B0502020202020204" pitchFamily="34" charset="0"/>
              </a:rPr>
              <a:t> (6.02214076×10</a:t>
            </a:r>
            <a:r>
              <a:rPr lang="en-GB" baseline="30000" dirty="0">
                <a:solidFill>
                  <a:srgbClr val="00B050"/>
                </a:solidFill>
                <a:latin typeface="Century Gothic" panose="020B0502020202020204" pitchFamily="34" charset="0"/>
              </a:rPr>
              <a:t>23</a:t>
            </a:r>
            <a:r>
              <a:rPr lang="en-GB" dirty="0">
                <a:solidFill>
                  <a:srgbClr val="00B050"/>
                </a:solidFill>
                <a:latin typeface="Century Gothic" panose="020B0502020202020204" pitchFamily="34" charset="0"/>
              </a:rPr>
              <a:t>)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33C730-FBE0-78C1-18B1-AEA744DE57A9}"/>
              </a:ext>
            </a:extLst>
          </p:cNvPr>
          <p:cNvSpPr txBox="1"/>
          <p:nvPr/>
        </p:nvSpPr>
        <p:spPr>
          <a:xfrm>
            <a:off x="6556077" y="2796652"/>
            <a:ext cx="55467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0B050"/>
                </a:solidFill>
                <a:effectLst/>
                <a:latin typeface="Century Gothic" panose="020B0502020202020204" pitchFamily="34" charset="0"/>
              </a:rPr>
              <a:t>Fibrinogen 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DAA108-EF14-8C27-6381-36A9061C3BCB}"/>
              </a:ext>
            </a:extLst>
          </p:cNvPr>
          <p:cNvSpPr txBox="1"/>
          <p:nvPr/>
        </p:nvSpPr>
        <p:spPr>
          <a:xfrm>
            <a:off x="8631702" y="3332442"/>
            <a:ext cx="3471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B050"/>
                </a:solidFill>
                <a:latin typeface="Century Gothic" panose="020B0502020202020204" pitchFamily="34" charset="0"/>
              </a:rPr>
              <a:t>Alternating Current (AC)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37C1BF-316F-853B-4DB8-AEAB1C33C0D4}"/>
              </a:ext>
            </a:extLst>
          </p:cNvPr>
          <p:cNvSpPr txBox="1"/>
          <p:nvPr/>
        </p:nvSpPr>
        <p:spPr>
          <a:xfrm>
            <a:off x="5536131" y="3891851"/>
            <a:ext cx="65667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0B050"/>
                </a:solidFill>
                <a:effectLst/>
                <a:latin typeface="Century Gothic" panose="020B0502020202020204" pitchFamily="34" charset="0"/>
              </a:rPr>
              <a:t>The Large Hadron Collider (LHC – CERN)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FCBC5F-3AA8-7DFA-50A2-E1225DC7D969}"/>
              </a:ext>
            </a:extLst>
          </p:cNvPr>
          <p:cNvSpPr txBox="1"/>
          <p:nvPr/>
        </p:nvSpPr>
        <p:spPr>
          <a:xfrm>
            <a:off x="7345493" y="4439783"/>
            <a:ext cx="47573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0B050"/>
                </a:solidFill>
                <a:effectLst/>
                <a:latin typeface="Century Gothic" panose="020B0502020202020204" pitchFamily="34" charset="0"/>
              </a:rPr>
              <a:t>Hadrons (Mesons)</a:t>
            </a: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95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6653B-6A7E-1EA6-747D-A7A57263D3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13471"/>
            <a:ext cx="9144000" cy="1396491"/>
          </a:xfrm>
        </p:spPr>
        <p:txBody>
          <a:bodyPr>
            <a:normAutofit fontScale="90000"/>
          </a:bodyPr>
          <a:lstStyle/>
          <a:p>
            <a:r>
              <a:rPr lang="en-GB" sz="4900" dirty="0">
                <a:latin typeface="Century Gothic" panose="020B0502020202020204" pitchFamily="34" charset="0"/>
              </a:rPr>
              <a:t>Lesson 2</a:t>
            </a:r>
            <a:br>
              <a:rPr lang="en-GB" dirty="0">
                <a:latin typeface="Century Gothic" panose="020B0502020202020204" pitchFamily="34" charset="0"/>
              </a:rPr>
            </a:br>
            <a:r>
              <a:rPr lang="en-GB" dirty="0">
                <a:latin typeface="Century Gothic" panose="020B0502020202020204" pitchFamily="34" charset="0"/>
              </a:rPr>
              <a:t>The Periodic Table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A2B089-09CE-607F-B05E-51CBD8D8AB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55655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Chemistry</a:t>
            </a:r>
          </a:p>
          <a:p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Taught By: Neo Skinner</a:t>
            </a:r>
          </a:p>
          <a:p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Scientific Advisors: Tyler Rocha and </a:t>
            </a:r>
            <a:r>
              <a:rPr lang="en-GB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Ephram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Matocha</a:t>
            </a:r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3DD324D-20F5-05A5-7825-ECF671038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568" y="5954054"/>
            <a:ext cx="2946864" cy="90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3D2732-76D7-451E-F48D-6F3325E989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412" y="287674"/>
            <a:ext cx="2371921" cy="61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979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0D9FC834-4BAD-25CC-B621-B4C5F7F00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The Periodic Table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99EB19-0E15-2429-9EF5-2D23ADBD8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273" y="1466773"/>
            <a:ext cx="7105453" cy="502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0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0D9FC834-4BAD-25CC-B621-B4C5F7F00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John Dalton</a:t>
            </a:r>
          </a:p>
        </p:txBody>
      </p:sp>
      <p:pic>
        <p:nvPicPr>
          <p:cNvPr id="2" name="Picture 1" descr="Table&#10;&#10;Description automatically generated with low confidence">
            <a:extLst>
              <a:ext uri="{FF2B5EF4-FFF2-40B4-BE49-F238E27FC236}">
                <a16:creationId xmlns:a16="http://schemas.microsoft.com/office/drawing/2014/main" id="{D2B821E2-E2A8-40E7-91D6-45231E46A6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067" y="1506427"/>
            <a:ext cx="3559175" cy="4839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C28BC625-FADA-6955-4DCE-0E1B580CB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760" y="1716968"/>
            <a:ext cx="3559175" cy="441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48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0D9FC834-4BAD-25CC-B621-B4C5F7F00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Johann Wolfgang Döbereiner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9C38F62-C235-67AB-3B4B-B45600E2C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759" y="1985751"/>
            <a:ext cx="3559175" cy="38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3EB54566-F630-641C-847D-3692ADEDC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332" y="2364730"/>
            <a:ext cx="5376644" cy="312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45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0D9FC834-4BAD-25CC-B621-B4C5F7F00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entury Gothic" panose="020B0502020202020204" pitchFamily="34" charset="0"/>
              </a:rPr>
              <a:t>Alexandre Emile Béguyer de Chancourtois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3347AC65-9700-4325-2D62-019DB88C7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83" y="2164518"/>
            <a:ext cx="2500325" cy="352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ee the source image">
            <a:extLst>
              <a:ext uri="{FF2B5EF4-FFF2-40B4-BE49-F238E27FC236}">
                <a16:creationId xmlns:a16="http://schemas.microsoft.com/office/drawing/2014/main" id="{CDF554CF-96F8-084A-4B7B-522C6E8E3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9129">
            <a:off x="8725291" y="-548741"/>
            <a:ext cx="1203699" cy="793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72B27265-C95E-62B8-FB0C-3F1834454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" b="440"/>
          <a:stretch/>
        </p:blipFill>
        <p:spPr bwMode="auto">
          <a:xfrm>
            <a:off x="6645505" y="1447800"/>
            <a:ext cx="4646044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06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6653B-6A7E-1EA6-747D-A7A57263D3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13471"/>
            <a:ext cx="9144000" cy="1396491"/>
          </a:xfrm>
        </p:spPr>
        <p:txBody>
          <a:bodyPr>
            <a:normAutofit fontScale="90000"/>
          </a:bodyPr>
          <a:lstStyle/>
          <a:p>
            <a:r>
              <a:rPr lang="en-GB" sz="4900" dirty="0">
                <a:latin typeface="Century Gothic" panose="020B0502020202020204" pitchFamily="34" charset="0"/>
              </a:rPr>
              <a:t>Welcome to</a:t>
            </a:r>
            <a:br>
              <a:rPr lang="en-GB" dirty="0">
                <a:latin typeface="Century Gothic" panose="020B0502020202020204" pitchFamily="34" charset="0"/>
              </a:rPr>
            </a:br>
            <a:r>
              <a:rPr lang="en-GB" dirty="0">
                <a:latin typeface="Century Gothic" panose="020B0502020202020204" pitchFamily="34" charset="0"/>
              </a:rPr>
              <a:t>Education Extravaganza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A2B089-09CE-607F-B05E-51CBD8D8AB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55655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2022</a:t>
            </a:r>
          </a:p>
          <a:p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Taught By: Neo Skinner and Tyler Rocha</a:t>
            </a:r>
          </a:p>
          <a:p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Scientific Advisor: </a:t>
            </a:r>
            <a:r>
              <a:rPr lang="en-GB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Ephram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Matocha</a:t>
            </a:r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A2EBB4C-409F-6565-6614-1FDDF8765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568" y="5954054"/>
            <a:ext cx="2946864" cy="90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C318E7E-F885-C99E-3E79-1D7AE722D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795" y="5954054"/>
            <a:ext cx="2553778" cy="90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FDA3A1AF-D697-D425-CC4D-1BC535CCC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04" y="5954054"/>
            <a:ext cx="2884301" cy="90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EFB731D-DB1B-05B4-9623-027255DEC4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412" y="287674"/>
            <a:ext cx="2371921" cy="61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392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0D9FC834-4BAD-25CC-B621-B4C5F7F00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John Newlands</a:t>
            </a:r>
          </a:p>
        </p:txBody>
      </p:sp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09C4E395-C17D-AE2B-FED7-12CEAF162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01258"/>
            <a:ext cx="5048250" cy="144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B16CD39A-0293-8389-C3C4-594A20E55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597" y="1911572"/>
            <a:ext cx="285750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81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0D9FC834-4BAD-25CC-B621-B4C5F7F00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Dmitri Mendeleev</a:t>
            </a:r>
          </a:p>
        </p:txBody>
      </p:sp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0B7F5769-7767-F966-E3CC-A7E158F34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736" y="1711055"/>
            <a:ext cx="3217982" cy="443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picture containing text, receipt&#10;&#10;Description automatically generated">
            <a:extLst>
              <a:ext uri="{FF2B5EF4-FFF2-40B4-BE49-F238E27FC236}">
                <a16:creationId xmlns:a16="http://schemas.microsoft.com/office/drawing/2014/main" id="{8A95D57E-B160-4468-9FE3-AD705CEA01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616" y="445049"/>
            <a:ext cx="5079333" cy="2532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E0C2F394-9E8B-6957-C5B2-4EA2BB70CF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765" y="3425222"/>
            <a:ext cx="4918184" cy="29810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806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0D9FC834-4BAD-25CC-B621-B4C5F7F00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Progress Check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Page 12</a:t>
            </a:r>
          </a:p>
        </p:txBody>
      </p:sp>
      <p:sp>
        <p:nvSpPr>
          <p:cNvPr id="43" name="Rectangle 51">
            <a:extLst>
              <a:ext uri="{FF2B5EF4-FFF2-40B4-BE49-F238E27FC236}">
                <a16:creationId xmlns:a16="http://schemas.microsoft.com/office/drawing/2014/main" id="{BA533C40-40AE-3334-B62C-815910018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4" name="Rectangle 54">
            <a:extLst>
              <a:ext uri="{FF2B5EF4-FFF2-40B4-BE49-F238E27FC236}">
                <a16:creationId xmlns:a16="http://schemas.microsoft.com/office/drawing/2014/main" id="{C26A9EC1-9002-F094-5552-5CE19981E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5" name="Rectangle 55">
            <a:extLst>
              <a:ext uri="{FF2B5EF4-FFF2-40B4-BE49-F238E27FC236}">
                <a16:creationId xmlns:a16="http://schemas.microsoft.com/office/drawing/2014/main" id="{959FD0C3-61BC-7CD5-F97A-4A223CD3A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GB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B4BEF40-53BA-83B1-81DB-0074D9A4A0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139055"/>
              </p:ext>
            </p:extLst>
          </p:nvPr>
        </p:nvGraphicFramePr>
        <p:xfrm>
          <a:off x="3354944" y="2908298"/>
          <a:ext cx="5482112" cy="187949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160294">
                  <a:extLst>
                    <a:ext uri="{9D8B030D-6E8A-4147-A177-3AD203B41FA5}">
                      <a16:colId xmlns:a16="http://schemas.microsoft.com/office/drawing/2014/main" val="78510289"/>
                    </a:ext>
                  </a:extLst>
                </a:gridCol>
                <a:gridCol w="2321818">
                  <a:extLst>
                    <a:ext uri="{9D8B030D-6E8A-4147-A177-3AD203B41FA5}">
                      <a16:colId xmlns:a16="http://schemas.microsoft.com/office/drawing/2014/main" val="2229207622"/>
                    </a:ext>
                  </a:extLst>
                </a:gridCol>
              </a:tblGrid>
              <a:tr h="6463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100">
                          <a:effectLst/>
                        </a:rPr>
                        <a:t>John Newlands</a:t>
                      </a:r>
                      <a:endParaRPr lang="en-GB" sz="2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44" marR="1608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100" dirty="0">
                          <a:effectLst/>
                        </a:rPr>
                        <a:t>1864</a:t>
                      </a:r>
                      <a:endParaRPr lang="en-GB" sz="2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44" marR="1608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3612553"/>
                  </a:ext>
                </a:extLst>
              </a:tr>
              <a:tr h="6121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100">
                          <a:effectLst/>
                        </a:rPr>
                        <a:t>Dmitri Mendeleev</a:t>
                      </a:r>
                      <a:endParaRPr lang="en-GB" sz="2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44" marR="1608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100">
                          <a:effectLst/>
                        </a:rPr>
                        <a:t>1869</a:t>
                      </a:r>
                      <a:endParaRPr lang="en-GB" sz="2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44" marR="1608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0599507"/>
                  </a:ext>
                </a:extLst>
              </a:tr>
              <a:tr h="6210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100">
                          <a:effectLst/>
                        </a:rPr>
                        <a:t>John Dalton</a:t>
                      </a:r>
                      <a:endParaRPr lang="en-GB" sz="2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44" marR="1608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100" dirty="0">
                          <a:effectLst/>
                        </a:rPr>
                        <a:t>1806</a:t>
                      </a:r>
                      <a:endParaRPr lang="en-GB" sz="2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44" marR="1608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2674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969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0D9FC834-4BAD-25CC-B621-B4C5F7F00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Reading the Periodic Table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5C2180D-2D96-29A3-A87D-21FF2EE742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494885"/>
              </p:ext>
            </p:extLst>
          </p:nvPr>
        </p:nvGraphicFramePr>
        <p:xfrm>
          <a:off x="2783914" y="2349062"/>
          <a:ext cx="6706927" cy="2867152"/>
        </p:xfrm>
        <a:graphic>
          <a:graphicData uri="http://schemas.openxmlformats.org/drawingml/2006/table">
            <a:tbl>
              <a:tblPr firstRow="1" firstCol="1" bandRow="1"/>
              <a:tblGrid>
                <a:gridCol w="3054266">
                  <a:extLst>
                    <a:ext uri="{9D8B030D-6E8A-4147-A177-3AD203B41FA5}">
                      <a16:colId xmlns:a16="http://schemas.microsoft.com/office/drawing/2014/main" val="1016192645"/>
                    </a:ext>
                  </a:extLst>
                </a:gridCol>
                <a:gridCol w="1096076">
                  <a:extLst>
                    <a:ext uri="{9D8B030D-6E8A-4147-A177-3AD203B41FA5}">
                      <a16:colId xmlns:a16="http://schemas.microsoft.com/office/drawing/2014/main" val="2791832118"/>
                    </a:ext>
                  </a:extLst>
                </a:gridCol>
                <a:gridCol w="2556585">
                  <a:extLst>
                    <a:ext uri="{9D8B030D-6E8A-4147-A177-3AD203B41FA5}">
                      <a16:colId xmlns:a16="http://schemas.microsoft.com/office/drawing/2014/main" val="1715054210"/>
                    </a:ext>
                  </a:extLst>
                </a:gridCol>
              </a:tblGrid>
              <a:tr h="3532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3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Atomic Number Range</a:t>
                      </a:r>
                      <a:endParaRPr lang="en-GB" sz="2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509" marR="129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3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Period</a:t>
                      </a:r>
                      <a:endParaRPr lang="en-GB" sz="2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509" marR="129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3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Elements in Period</a:t>
                      </a:r>
                      <a:endParaRPr lang="en-GB" sz="2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509" marR="129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8670671"/>
                  </a:ext>
                </a:extLst>
              </a:tr>
              <a:tr h="3532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3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0-2</a:t>
                      </a:r>
                      <a:endParaRPr lang="en-GB" sz="2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509" marR="129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3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2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509" marR="129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3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2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509" marR="129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384977"/>
                  </a:ext>
                </a:extLst>
              </a:tr>
              <a:tr h="3532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3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2-10</a:t>
                      </a:r>
                      <a:endParaRPr lang="en-GB" sz="2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509" marR="129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3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2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509" marR="129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3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GB" sz="2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509" marR="129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7489622"/>
                  </a:ext>
                </a:extLst>
              </a:tr>
              <a:tr h="3532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3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11-18</a:t>
                      </a:r>
                      <a:endParaRPr lang="en-GB" sz="2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509" marR="129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3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2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509" marR="129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3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GB" sz="2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509" marR="129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0715381"/>
                  </a:ext>
                </a:extLst>
              </a:tr>
              <a:tr h="3532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3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19-36</a:t>
                      </a:r>
                      <a:endParaRPr lang="en-GB" sz="2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509" marR="129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3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2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509" marR="129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3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GB" sz="2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509" marR="129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538388"/>
                  </a:ext>
                </a:extLst>
              </a:tr>
              <a:tr h="3532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3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37-54</a:t>
                      </a:r>
                      <a:endParaRPr lang="en-GB" sz="2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509" marR="129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3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GB" sz="2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509" marR="129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3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GB" sz="2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509" marR="129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2112781"/>
                  </a:ext>
                </a:extLst>
              </a:tr>
              <a:tr h="3532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3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55-86</a:t>
                      </a:r>
                      <a:endParaRPr lang="en-GB" sz="2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509" marR="129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3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2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509" marR="129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3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GB" sz="2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509" marR="129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8107257"/>
                  </a:ext>
                </a:extLst>
              </a:tr>
              <a:tr h="3532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3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87-118</a:t>
                      </a:r>
                      <a:endParaRPr lang="en-GB" sz="2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509" marR="129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3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GB" sz="2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509" marR="129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3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GB" sz="2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509" marR="129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1943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015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0D9FC834-4BAD-25CC-B621-B4C5F7F00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Mastery Questions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Page 12</a:t>
            </a:r>
          </a:p>
        </p:txBody>
      </p:sp>
      <p:sp>
        <p:nvSpPr>
          <p:cNvPr id="43" name="Rectangle 51">
            <a:extLst>
              <a:ext uri="{FF2B5EF4-FFF2-40B4-BE49-F238E27FC236}">
                <a16:creationId xmlns:a16="http://schemas.microsoft.com/office/drawing/2014/main" id="{BA533C40-40AE-3334-B62C-815910018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4" name="Rectangle 54">
            <a:extLst>
              <a:ext uri="{FF2B5EF4-FFF2-40B4-BE49-F238E27FC236}">
                <a16:creationId xmlns:a16="http://schemas.microsoft.com/office/drawing/2014/main" id="{C26A9EC1-9002-F094-5552-5CE19981E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5" name="Rectangle 55">
            <a:extLst>
              <a:ext uri="{FF2B5EF4-FFF2-40B4-BE49-F238E27FC236}">
                <a16:creationId xmlns:a16="http://schemas.microsoft.com/office/drawing/2014/main" id="{959FD0C3-61BC-7CD5-F97A-4A223CD3A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GB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7FFE47-4CD7-7713-1C8E-614976631405}"/>
              </a:ext>
            </a:extLst>
          </p:cNvPr>
          <p:cNvSpPr txBox="1"/>
          <p:nvPr/>
        </p:nvSpPr>
        <p:spPr>
          <a:xfrm>
            <a:off x="838199" y="1690688"/>
            <a:ext cx="7296509" cy="3762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GB" sz="1400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  Dmitri Mendeleev (1)</a:t>
            </a:r>
          </a:p>
          <a:p>
            <a:pPr lvl="0">
              <a:lnSpc>
                <a:spcPct val="107000"/>
              </a:lnSpc>
            </a:pPr>
            <a:r>
              <a:rPr lang="en-GB" sz="1400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  Increasing atomic number (1)</a:t>
            </a:r>
          </a:p>
          <a:p>
            <a:pPr lvl="0">
              <a:lnSpc>
                <a:spcPct val="107000"/>
              </a:lnSpc>
            </a:pPr>
            <a:r>
              <a:rPr lang="en-GB" sz="1400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  Period 5 (1)</a:t>
            </a:r>
          </a:p>
          <a:p>
            <a:pPr lvl="0">
              <a:lnSpc>
                <a:spcPct val="107000"/>
              </a:lnSpc>
            </a:pPr>
            <a:r>
              <a:rPr lang="en-GB" sz="1400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  Each point worth 1 mark – maximum of 3:</a:t>
            </a:r>
          </a:p>
          <a:p>
            <a:pPr lvl="1">
              <a:lnSpc>
                <a:spcPct val="107000"/>
              </a:lnSpc>
            </a:pPr>
            <a:r>
              <a:rPr lang="en-GB" sz="1400" b="1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Hydrogen</a:t>
            </a:r>
            <a:r>
              <a:rPr lang="en-GB" sz="1400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in a group with the halogens</a:t>
            </a:r>
          </a:p>
          <a:p>
            <a:pPr lvl="1">
              <a:lnSpc>
                <a:spcPct val="107000"/>
              </a:lnSpc>
            </a:pPr>
            <a:r>
              <a:rPr lang="en-GB" sz="1400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allow whereas in the modern version H is on its own</a:t>
            </a:r>
          </a:p>
          <a:p>
            <a:pPr lvl="1">
              <a:lnSpc>
                <a:spcPct val="107000"/>
              </a:lnSpc>
            </a:pPr>
            <a:r>
              <a:rPr lang="en-GB" sz="1400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 </a:t>
            </a:r>
            <a:r>
              <a:rPr lang="en-GB" sz="1400" b="1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seven groups</a:t>
            </a:r>
            <a:r>
              <a:rPr lang="en-GB" sz="1400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there is no Group 8/0 so no noble gases, therefore fewer elements</a:t>
            </a:r>
          </a:p>
          <a:p>
            <a:pPr lvl="1">
              <a:lnSpc>
                <a:spcPct val="107000"/>
              </a:lnSpc>
            </a:pPr>
            <a:r>
              <a:rPr lang="en-GB" sz="1400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Halogens are in </a:t>
            </a:r>
            <a:r>
              <a:rPr lang="en-GB" sz="1400" b="1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 1</a:t>
            </a:r>
          </a:p>
          <a:p>
            <a:pPr lvl="1">
              <a:lnSpc>
                <a:spcPct val="107000"/>
              </a:lnSpc>
            </a:pPr>
            <a:r>
              <a:rPr lang="en-GB" sz="1400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allow but are located in Group 7 in the modern table</a:t>
            </a:r>
          </a:p>
          <a:p>
            <a:pPr lvl="1">
              <a:lnSpc>
                <a:spcPct val="107000"/>
              </a:lnSpc>
            </a:pPr>
            <a:r>
              <a:rPr lang="en-GB" sz="1400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elements are in one </a:t>
            </a:r>
            <a:r>
              <a:rPr lang="en-GB" sz="1400" b="1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 higher</a:t>
            </a:r>
          </a:p>
          <a:p>
            <a:pPr lvl="1">
              <a:lnSpc>
                <a:spcPct val="107000"/>
              </a:lnSpc>
            </a:pPr>
            <a:r>
              <a:rPr lang="en-GB" sz="1400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allow for example oxygen is in Group 7 instead of Group 6</a:t>
            </a:r>
          </a:p>
          <a:p>
            <a:pPr lvl="1">
              <a:lnSpc>
                <a:spcPct val="107000"/>
              </a:lnSpc>
            </a:pPr>
            <a:r>
              <a:rPr lang="en-GB" sz="1400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modern table only has two elements in the </a:t>
            </a:r>
            <a:r>
              <a:rPr lang="en-GB" sz="1400" b="1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 period</a:t>
            </a:r>
          </a:p>
          <a:p>
            <a:pPr lvl="1">
              <a:lnSpc>
                <a:spcPct val="107000"/>
              </a:lnSpc>
            </a:pPr>
            <a:r>
              <a:rPr lang="en-GB" sz="1400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modern table does </a:t>
            </a:r>
            <a:r>
              <a:rPr lang="en-GB" sz="1400" b="1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en-GB" sz="1400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have the elements in order of </a:t>
            </a:r>
            <a:r>
              <a:rPr lang="en-GB" sz="1400" b="1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atomic mass</a:t>
            </a:r>
          </a:p>
          <a:p>
            <a:pPr lvl="1">
              <a:lnSpc>
                <a:spcPct val="107000"/>
              </a:lnSpc>
            </a:pPr>
            <a:r>
              <a:rPr lang="en-GB" sz="1400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allow but in order of increasing atomic number</a:t>
            </a:r>
          </a:p>
          <a:p>
            <a:pPr lvl="1">
              <a:lnSpc>
                <a:spcPct val="107000"/>
              </a:lnSpc>
            </a:pPr>
            <a:r>
              <a:rPr lang="en-GB" sz="1400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Metals and non-metals </a:t>
            </a:r>
            <a:r>
              <a:rPr lang="en-GB" sz="1400" b="1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en-GB" sz="1400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 opposite ends</a:t>
            </a:r>
          </a:p>
        </p:txBody>
      </p:sp>
    </p:spTree>
    <p:extLst>
      <p:ext uri="{BB962C8B-B14F-4D97-AF65-F5344CB8AC3E}">
        <p14:creationId xmlns:p14="http://schemas.microsoft.com/office/powerpoint/2010/main" val="204769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0D9FC834-4BAD-25CC-B621-B4C5F7F00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The Reactivity Series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30BC7F-2427-B679-1F85-6ABAECDEC4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31" r="13738"/>
          <a:stretch/>
        </p:blipFill>
        <p:spPr>
          <a:xfrm>
            <a:off x="4219755" y="1690688"/>
            <a:ext cx="3752490" cy="457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274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0D9FC834-4BAD-25CC-B621-B4C5F7F00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Deliberate Practice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Page 13</a:t>
            </a:r>
          </a:p>
        </p:txBody>
      </p:sp>
      <p:sp>
        <p:nvSpPr>
          <p:cNvPr id="43" name="Rectangle 51">
            <a:extLst>
              <a:ext uri="{FF2B5EF4-FFF2-40B4-BE49-F238E27FC236}">
                <a16:creationId xmlns:a16="http://schemas.microsoft.com/office/drawing/2014/main" id="{BA533C40-40AE-3334-B62C-815910018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4" name="Rectangle 54">
            <a:extLst>
              <a:ext uri="{FF2B5EF4-FFF2-40B4-BE49-F238E27FC236}">
                <a16:creationId xmlns:a16="http://schemas.microsoft.com/office/drawing/2014/main" id="{C26A9EC1-9002-F094-5552-5CE19981E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5" name="Rectangle 55">
            <a:extLst>
              <a:ext uri="{FF2B5EF4-FFF2-40B4-BE49-F238E27FC236}">
                <a16:creationId xmlns:a16="http://schemas.microsoft.com/office/drawing/2014/main" id="{959FD0C3-61BC-7CD5-F97A-4A223CD3A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GB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9543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51">
            <a:extLst>
              <a:ext uri="{FF2B5EF4-FFF2-40B4-BE49-F238E27FC236}">
                <a16:creationId xmlns:a16="http://schemas.microsoft.com/office/drawing/2014/main" id="{BA533C40-40AE-3334-B62C-815910018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4" name="Rectangle 54">
            <a:extLst>
              <a:ext uri="{FF2B5EF4-FFF2-40B4-BE49-F238E27FC236}">
                <a16:creationId xmlns:a16="http://schemas.microsoft.com/office/drawing/2014/main" id="{C26A9EC1-9002-F094-5552-5CE19981E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5" name="Rectangle 55">
            <a:extLst>
              <a:ext uri="{FF2B5EF4-FFF2-40B4-BE49-F238E27FC236}">
                <a16:creationId xmlns:a16="http://schemas.microsoft.com/office/drawing/2014/main" id="{959FD0C3-61BC-7CD5-F97A-4A223CD3A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GB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41C02C-D83C-275F-DC2F-9F54D5C2B24D}"/>
              </a:ext>
            </a:extLst>
          </p:cNvPr>
          <p:cNvSpPr txBox="1"/>
          <p:nvPr/>
        </p:nvSpPr>
        <p:spPr>
          <a:xfrm>
            <a:off x="838200" y="1070373"/>
            <a:ext cx="10515600" cy="4717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0" marR="28575">
              <a:lnSpc>
                <a:spcPct val="107000"/>
              </a:lnSpc>
              <a:spcBef>
                <a:spcPts val="2250"/>
              </a:spcBef>
              <a:spcAft>
                <a:spcPts val="225"/>
              </a:spcAft>
            </a:pPr>
            <a:r>
              <a:rPr lang="en-GB" sz="1400" b="1" kern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Q1.</a:t>
            </a:r>
            <a:endParaRPr lang="en-GB" sz="1400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1200"/>
              </a:spcBef>
            </a:pPr>
            <a:r>
              <a:rPr lang="en-GB" sz="1400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(a)     argon / </a:t>
            </a:r>
            <a:r>
              <a:rPr lang="en-GB" sz="1400" dirty="0" err="1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Ar</a:t>
            </a:r>
            <a:endParaRPr lang="en-GB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lvl="1" algn="r"/>
            <a:r>
              <a:rPr lang="en-GB" sz="1400" b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1</a:t>
            </a:r>
            <a:endParaRPr lang="en-GB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lvl="1">
              <a:spcBef>
                <a:spcPts val="1200"/>
              </a:spcBef>
            </a:pPr>
            <a:r>
              <a:rPr lang="en-GB" sz="1400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(b)     (</a:t>
            </a:r>
            <a:r>
              <a:rPr lang="en-GB" sz="1400" dirty="0" err="1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i</a:t>
            </a:r>
            <a:r>
              <a:rPr lang="en-GB" sz="1400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)      0</a:t>
            </a:r>
            <a:endParaRPr lang="en-GB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lvl="1" algn="r"/>
            <a:r>
              <a:rPr lang="en-GB" sz="1400" b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1</a:t>
            </a:r>
            <a:endParaRPr lang="en-GB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lvl="2">
              <a:spcBef>
                <a:spcPts val="1200"/>
              </a:spcBef>
            </a:pPr>
            <a:r>
              <a:rPr lang="en-GB" sz="1400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(ii)     unreactive</a:t>
            </a:r>
            <a:endParaRPr lang="en-GB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lvl="1" algn="r"/>
            <a:r>
              <a:rPr lang="en-GB" sz="1400" b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1</a:t>
            </a:r>
            <a:endParaRPr lang="en-GB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lvl="1" algn="r">
              <a:lnSpc>
                <a:spcPts val="1200"/>
              </a:lnSpc>
              <a:spcBef>
                <a:spcPts val="300"/>
              </a:spcBef>
            </a:pPr>
            <a:r>
              <a:rPr lang="en-GB" sz="1400" b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[3]</a:t>
            </a:r>
          </a:p>
          <a:p>
            <a:pPr marL="95250" marR="28575" lvl="0" indent="0" algn="l" defTabSz="914400" rtl="0" eaLnBrk="1" fontAlgn="auto" latinLnBrk="0" hangingPunct="1">
              <a:lnSpc>
                <a:spcPct val="107000"/>
              </a:lnSpc>
              <a:spcBef>
                <a:spcPts val="225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Q2.</a:t>
            </a:r>
            <a:endParaRPr lang="en-GB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lvl="1">
              <a:spcBef>
                <a:spcPts val="1200"/>
              </a:spcBef>
            </a:pPr>
            <a:r>
              <a:rPr lang="en-GB" sz="1400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(a)     (</a:t>
            </a:r>
            <a:r>
              <a:rPr lang="en-GB" sz="1400" dirty="0" err="1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i</a:t>
            </a:r>
            <a:r>
              <a:rPr lang="en-GB" sz="1400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)      2,4 drawn (as dots / crosses / e</a:t>
            </a:r>
            <a:r>
              <a:rPr lang="en-GB" sz="1400" baseline="30000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–</a:t>
            </a:r>
            <a:r>
              <a:rPr lang="en-GB" sz="1400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)</a:t>
            </a:r>
            <a:endParaRPr lang="en-GB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lvl="2" algn="r"/>
            <a:r>
              <a:rPr lang="en-GB" sz="1400" b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1</a:t>
            </a:r>
            <a:endParaRPr lang="en-GB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lvl="2">
              <a:spcBef>
                <a:spcPts val="1200"/>
              </a:spcBef>
            </a:pPr>
            <a:r>
              <a:rPr lang="en-GB" sz="1400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(ii)     Water (vapour) / steam</a:t>
            </a:r>
            <a:endParaRPr lang="en-GB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lvl="4">
              <a:spcBef>
                <a:spcPts val="300"/>
              </a:spcBef>
            </a:pPr>
            <a:r>
              <a:rPr lang="en-GB" sz="1400" i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allow hydrogen oxide / H</a:t>
            </a:r>
            <a:r>
              <a:rPr lang="en-GB" sz="1400" i="1" baseline="-25000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2</a:t>
            </a:r>
            <a:r>
              <a:rPr lang="en-GB" sz="1400" i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O</a:t>
            </a:r>
            <a:endParaRPr lang="en-GB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lvl="4">
              <a:spcBef>
                <a:spcPts val="300"/>
              </a:spcBef>
            </a:pPr>
            <a:r>
              <a:rPr lang="en-GB" sz="1400" i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do </a:t>
            </a:r>
            <a:r>
              <a:rPr lang="en-GB" sz="1400" b="1" i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not</a:t>
            </a:r>
            <a:r>
              <a:rPr lang="en-GB" sz="1400" i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 accept hydroxide</a:t>
            </a:r>
            <a:endParaRPr lang="en-GB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lvl="1" algn="r"/>
            <a:r>
              <a:rPr lang="en-GB" sz="1400" b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1</a:t>
            </a:r>
            <a:endParaRPr lang="en-GB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lvl="1" algn="r">
              <a:lnSpc>
                <a:spcPts val="1200"/>
              </a:lnSpc>
              <a:spcBef>
                <a:spcPts val="300"/>
              </a:spcBef>
            </a:pPr>
            <a:r>
              <a:rPr lang="en-GB" sz="1400" b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[2]</a:t>
            </a:r>
            <a:endParaRPr lang="en-GB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7671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51">
            <a:extLst>
              <a:ext uri="{FF2B5EF4-FFF2-40B4-BE49-F238E27FC236}">
                <a16:creationId xmlns:a16="http://schemas.microsoft.com/office/drawing/2014/main" id="{BA533C40-40AE-3334-B62C-815910018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4" name="Rectangle 54">
            <a:extLst>
              <a:ext uri="{FF2B5EF4-FFF2-40B4-BE49-F238E27FC236}">
                <a16:creationId xmlns:a16="http://schemas.microsoft.com/office/drawing/2014/main" id="{C26A9EC1-9002-F094-5552-5CE19981E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5" name="Rectangle 55">
            <a:extLst>
              <a:ext uri="{FF2B5EF4-FFF2-40B4-BE49-F238E27FC236}">
                <a16:creationId xmlns:a16="http://schemas.microsoft.com/office/drawing/2014/main" id="{959FD0C3-61BC-7CD5-F97A-4A223CD3A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GB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41C02C-D83C-275F-DC2F-9F54D5C2B24D}"/>
              </a:ext>
            </a:extLst>
          </p:cNvPr>
          <p:cNvSpPr txBox="1"/>
          <p:nvPr/>
        </p:nvSpPr>
        <p:spPr>
          <a:xfrm>
            <a:off x="838200" y="1118944"/>
            <a:ext cx="10515600" cy="4620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0" marR="28575">
              <a:lnSpc>
                <a:spcPct val="107000"/>
              </a:lnSpc>
              <a:spcBef>
                <a:spcPts val="2250"/>
              </a:spcBef>
              <a:spcAft>
                <a:spcPts val="225"/>
              </a:spcAft>
            </a:pPr>
            <a:r>
              <a:rPr lang="en-GB" sz="1400" b="1" kern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Q3.</a:t>
            </a:r>
            <a:endParaRPr lang="en-GB" sz="1400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1200"/>
              </a:spcBef>
            </a:pPr>
            <a:r>
              <a:rPr lang="en-GB" sz="1400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(a)      Cu</a:t>
            </a:r>
            <a:endParaRPr lang="en-GB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lvl="1" algn="r"/>
            <a:r>
              <a:rPr lang="en-GB" sz="1400" b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1</a:t>
            </a:r>
            <a:endParaRPr lang="en-GB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lvl="2">
              <a:spcBef>
                <a:spcPts val="1200"/>
              </a:spcBef>
            </a:pPr>
            <a:r>
              <a:rPr lang="en-GB" sz="1400" b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2</a:t>
            </a:r>
            <a:r>
              <a:rPr lang="en-GB" sz="1400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 </a:t>
            </a:r>
            <a:r>
              <a:rPr lang="en-GB" sz="1400" dirty="0" err="1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CuO</a:t>
            </a:r>
            <a:r>
              <a:rPr lang="en-GB" sz="1400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+ C  </a:t>
            </a:r>
            <a:r>
              <a:rPr lang="en-GB" sz="1400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➔</a:t>
            </a:r>
            <a:r>
              <a:rPr lang="en-GB" sz="1400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  </a:t>
            </a:r>
            <a:r>
              <a:rPr lang="en-GB" sz="1400" b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2</a:t>
            </a:r>
            <a:r>
              <a:rPr lang="en-GB" sz="1400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 Cu + CO</a:t>
            </a:r>
            <a:r>
              <a:rPr lang="en-GB" sz="1400" baseline="-25000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2</a:t>
            </a:r>
            <a:endParaRPr lang="en-GB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lvl="3">
              <a:spcBef>
                <a:spcPts val="300"/>
              </a:spcBef>
            </a:pPr>
            <a:r>
              <a:rPr lang="en-GB" sz="1400" i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allow 2 </a:t>
            </a:r>
            <a:r>
              <a:rPr lang="en-GB" sz="1400" i="1" dirty="0" err="1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CuO</a:t>
            </a:r>
            <a:r>
              <a:rPr lang="en-GB" sz="1400" i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+ C  </a:t>
            </a:r>
            <a:r>
              <a:rPr lang="en-GB" sz="1400" i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➔</a:t>
            </a:r>
            <a:r>
              <a:rPr lang="en-GB" sz="1400" i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  Cu</a:t>
            </a:r>
            <a:r>
              <a:rPr lang="en-GB" sz="1400" i="1" baseline="-25000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2</a:t>
            </a:r>
            <a:r>
              <a:rPr lang="en-GB" sz="1400" i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 + CO</a:t>
            </a:r>
            <a:r>
              <a:rPr lang="en-GB" sz="1400" i="1" baseline="-25000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2</a:t>
            </a:r>
            <a:r>
              <a:rPr lang="en-GB" sz="1400" i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 for </a:t>
            </a:r>
            <a:r>
              <a:rPr lang="en-GB" sz="1400" b="1" i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1</a:t>
            </a:r>
            <a:r>
              <a:rPr lang="en-GB" sz="1400" i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 mark</a:t>
            </a:r>
            <a:endParaRPr lang="en-GB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lvl="1" algn="r"/>
            <a:r>
              <a:rPr lang="en-GB" sz="1400" b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1</a:t>
            </a:r>
            <a:endParaRPr lang="en-GB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lvl="1">
              <a:spcBef>
                <a:spcPts val="1200"/>
              </a:spcBef>
            </a:pPr>
            <a:r>
              <a:rPr lang="en-GB" sz="1400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(b)     (</a:t>
            </a:r>
            <a:r>
              <a:rPr lang="en-GB" sz="1400" dirty="0" err="1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i</a:t>
            </a:r>
            <a:r>
              <a:rPr lang="en-GB" sz="1400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)      iron is more reactive (than copper)</a:t>
            </a:r>
            <a:endParaRPr lang="en-GB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lvl="1" algn="r"/>
            <a:r>
              <a:rPr lang="en-GB" sz="1400" b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1</a:t>
            </a:r>
            <a:endParaRPr lang="en-GB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lvl="3">
              <a:spcBef>
                <a:spcPts val="1200"/>
              </a:spcBef>
            </a:pPr>
            <a:r>
              <a:rPr lang="en-GB" sz="1400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iron is cheap(er than copper)</a:t>
            </a:r>
            <a:endParaRPr lang="en-GB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lvl="4">
              <a:spcBef>
                <a:spcPts val="300"/>
              </a:spcBef>
            </a:pPr>
            <a:r>
              <a:rPr lang="en-GB" sz="1400" i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allow cheaper </a:t>
            </a:r>
            <a:r>
              <a:rPr lang="en-GB" sz="1400" b="1" i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or</a:t>
            </a:r>
            <a:r>
              <a:rPr lang="en-GB" sz="1400" i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 uses less energy than electrolysis</a:t>
            </a:r>
            <a:endParaRPr lang="en-GB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lvl="1" algn="r"/>
            <a:r>
              <a:rPr lang="en-GB" sz="1400" b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1</a:t>
            </a:r>
            <a:endParaRPr lang="en-GB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lvl="2">
              <a:spcBef>
                <a:spcPts val="1200"/>
              </a:spcBef>
            </a:pPr>
            <a:r>
              <a:rPr lang="en-GB" sz="1400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(ii)     any </a:t>
            </a:r>
            <a:r>
              <a:rPr lang="en-GB" sz="1400" b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two</a:t>
            </a:r>
            <a:r>
              <a:rPr lang="en-GB" sz="1400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 from:</a:t>
            </a:r>
            <a:endParaRPr lang="en-GB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lvl="3"/>
            <a:r>
              <a:rPr lang="en-GB" sz="1400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•        copper / ions move </a:t>
            </a:r>
            <a:r>
              <a:rPr lang="en-GB" sz="1400" b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or</a:t>
            </a:r>
            <a:r>
              <a:rPr lang="en-GB" sz="1400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 are attracted to the negative electrode / </a:t>
            </a:r>
            <a:r>
              <a:rPr lang="en-GB" sz="1400" i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cathode</a:t>
            </a:r>
            <a:endParaRPr lang="en-GB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lvl="3"/>
            <a:r>
              <a:rPr lang="en-GB" sz="1400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•        where they are reduced </a:t>
            </a:r>
            <a:r>
              <a:rPr lang="en-GB" sz="1400" b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or</a:t>
            </a:r>
            <a:r>
              <a:rPr lang="en-GB" sz="1400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 gain (two) electrons</a:t>
            </a:r>
            <a:endParaRPr lang="en-GB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lvl="3"/>
            <a:r>
              <a:rPr lang="en-GB" sz="1400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•        </a:t>
            </a:r>
            <a:r>
              <a:rPr lang="en-GB" sz="1400" i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where they form copper (metal / atoms)</a:t>
            </a:r>
            <a:endParaRPr lang="en-GB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lvl="1" algn="r"/>
            <a:r>
              <a:rPr lang="en-GB" sz="1400" b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2</a:t>
            </a:r>
            <a:endParaRPr lang="en-GB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lvl="1" algn="r">
              <a:lnSpc>
                <a:spcPts val="1200"/>
              </a:lnSpc>
              <a:spcBef>
                <a:spcPts val="300"/>
              </a:spcBef>
            </a:pPr>
            <a:r>
              <a:rPr lang="en-GB" sz="1400" b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[6]</a:t>
            </a:r>
            <a:endParaRPr lang="en-GB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0968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0D9FC834-4BAD-25CC-B621-B4C5F7F00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Timeline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Page 17</a:t>
            </a:r>
          </a:p>
        </p:txBody>
      </p:sp>
      <p:sp>
        <p:nvSpPr>
          <p:cNvPr id="43" name="Rectangle 51">
            <a:extLst>
              <a:ext uri="{FF2B5EF4-FFF2-40B4-BE49-F238E27FC236}">
                <a16:creationId xmlns:a16="http://schemas.microsoft.com/office/drawing/2014/main" id="{BA533C40-40AE-3334-B62C-815910018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4" name="Rectangle 54">
            <a:extLst>
              <a:ext uri="{FF2B5EF4-FFF2-40B4-BE49-F238E27FC236}">
                <a16:creationId xmlns:a16="http://schemas.microsoft.com/office/drawing/2014/main" id="{C26A9EC1-9002-F094-5552-5CE19981E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5" name="Rectangle 55">
            <a:extLst>
              <a:ext uri="{FF2B5EF4-FFF2-40B4-BE49-F238E27FC236}">
                <a16:creationId xmlns:a16="http://schemas.microsoft.com/office/drawing/2014/main" id="{959FD0C3-61BC-7CD5-F97A-4A223CD3A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GB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Online Media 1" title="Who REALLY invented the periodic table?">
            <a:hlinkClick r:id="" action="ppaction://media"/>
            <a:extLst>
              <a:ext uri="{FF2B5EF4-FFF2-40B4-BE49-F238E27FC236}">
                <a16:creationId xmlns:a16="http://schemas.microsoft.com/office/drawing/2014/main" id="{85778D68-1201-7449-7A35-6887282F2ED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09954" y="1690688"/>
            <a:ext cx="8629291" cy="487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9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6653B-6A7E-1EA6-747D-A7A57263D3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13471"/>
            <a:ext cx="9144000" cy="1396491"/>
          </a:xfrm>
        </p:spPr>
        <p:txBody>
          <a:bodyPr>
            <a:normAutofit fontScale="90000"/>
          </a:bodyPr>
          <a:lstStyle/>
          <a:p>
            <a:r>
              <a:rPr lang="en-GB" sz="4900" dirty="0">
                <a:latin typeface="Century Gothic" panose="020B0502020202020204" pitchFamily="34" charset="0"/>
              </a:rPr>
              <a:t>Lesson 1</a:t>
            </a:r>
            <a:br>
              <a:rPr lang="en-GB" dirty="0">
                <a:latin typeface="Century Gothic" panose="020B0502020202020204" pitchFamily="34" charset="0"/>
              </a:rPr>
            </a:br>
            <a:r>
              <a:rPr lang="en-GB" dirty="0">
                <a:latin typeface="Century Gothic" panose="020B0502020202020204" pitchFamily="34" charset="0"/>
              </a:rPr>
              <a:t>The Atom and Advanced Analysis Techniques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A2B089-09CE-607F-B05E-51CBD8D8AB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55655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Physics</a:t>
            </a:r>
          </a:p>
          <a:p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Taught By: Neo Skinner</a:t>
            </a:r>
          </a:p>
          <a:p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Scientific Advisors: Tyler Rocha and </a:t>
            </a:r>
            <a:r>
              <a:rPr lang="en-GB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Ephram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Matocha</a:t>
            </a:r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FB9C860B-F162-1F09-F0C3-73F8BB6D5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849" y="5951821"/>
            <a:ext cx="2884301" cy="90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6FAC2C3-AF02-F0D1-CEEF-6570F226F5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412" y="287674"/>
            <a:ext cx="2371921" cy="61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039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47C5A-8DB4-0ECA-8C06-8FC3F2E63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Do Now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Page 18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B7A15C-2F4E-E4D8-8554-401B72DC892C}"/>
              </a:ext>
            </a:extLst>
          </p:cNvPr>
          <p:cNvSpPr txBox="1"/>
          <p:nvPr/>
        </p:nvSpPr>
        <p:spPr>
          <a:xfrm>
            <a:off x="838199" y="1690688"/>
            <a:ext cx="962564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+mj-lt"/>
              <a:buAutoNum type="arabicPeriod"/>
            </a:pPr>
            <a:r>
              <a:rPr lang="en-GB" b="0" i="0" dirty="0">
                <a:effectLst/>
                <a:latin typeface="Century Gothic" panose="020B0502020202020204" pitchFamily="34" charset="0"/>
              </a:rPr>
              <a:t>What electromagnetic ray is also a form of radiation?</a:t>
            </a:r>
            <a:br>
              <a:rPr lang="en-GB" b="0" i="0" dirty="0">
                <a:effectLst/>
                <a:latin typeface="Century Gothic" panose="020B0502020202020204" pitchFamily="34" charset="0"/>
              </a:rPr>
            </a:br>
            <a:endParaRPr lang="en-GB" b="0" i="0" dirty="0">
              <a:effectLst/>
              <a:latin typeface="Century Gothic" panose="020B0502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GB" b="0" i="0" dirty="0">
                <a:effectLst/>
                <a:latin typeface="Century Gothic" panose="020B0502020202020204" pitchFamily="34" charset="0"/>
              </a:rPr>
              <a:t>What is the photosynthesis equation?</a:t>
            </a:r>
            <a:br>
              <a:rPr lang="en-GB" b="0" i="0" dirty="0">
                <a:effectLst/>
                <a:latin typeface="Century Gothic" panose="020B0502020202020204" pitchFamily="34" charset="0"/>
              </a:rPr>
            </a:br>
            <a:br>
              <a:rPr lang="en-GB" b="0" i="0" dirty="0">
                <a:effectLst/>
                <a:latin typeface="Century Gothic" panose="020B0502020202020204" pitchFamily="34" charset="0"/>
              </a:rPr>
            </a:br>
            <a:endParaRPr lang="en-GB" b="0" i="0" dirty="0">
              <a:effectLst/>
              <a:latin typeface="Century Gothic" panose="020B0502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GB" b="0" i="0" dirty="0">
                <a:effectLst/>
                <a:latin typeface="Century Gothic" panose="020B0502020202020204" pitchFamily="34" charset="0"/>
              </a:rPr>
              <a:t>What is the name of the sixth chemical element?</a:t>
            </a:r>
            <a:br>
              <a:rPr lang="en-GB" b="0" i="0" dirty="0">
                <a:effectLst/>
                <a:latin typeface="Century Gothic" panose="020B0502020202020204" pitchFamily="34" charset="0"/>
              </a:rPr>
            </a:br>
            <a:endParaRPr lang="en-GB" b="0" i="0" dirty="0">
              <a:effectLst/>
              <a:latin typeface="Century Gothic" panose="020B0502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GB" b="0" i="0" dirty="0">
                <a:effectLst/>
                <a:latin typeface="Century Gothic" panose="020B0502020202020204" pitchFamily="34" charset="0"/>
              </a:rPr>
              <a:t>Which force keeps objects on Earth?</a:t>
            </a:r>
            <a:br>
              <a:rPr lang="en-GB" b="0" i="0" dirty="0">
                <a:effectLst/>
                <a:latin typeface="Century Gothic" panose="020B0502020202020204" pitchFamily="34" charset="0"/>
              </a:rPr>
            </a:br>
            <a:endParaRPr lang="en-GB" b="0" i="0" dirty="0">
              <a:effectLst/>
              <a:latin typeface="Century Gothic" panose="020B0502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GB" b="0" i="0" dirty="0">
                <a:effectLst/>
                <a:latin typeface="Century Gothic" panose="020B0502020202020204" pitchFamily="34" charset="0"/>
              </a:rPr>
              <a:t>How many bonds are there in a sulfuric acid molecule?</a:t>
            </a:r>
            <a:br>
              <a:rPr lang="en-GB" b="0" i="0" dirty="0">
                <a:effectLst/>
                <a:latin typeface="Century Gothic" panose="020B0502020202020204" pitchFamily="34" charset="0"/>
              </a:rPr>
            </a:br>
            <a:endParaRPr lang="en-GB" b="0" i="0" dirty="0">
              <a:effectLst/>
              <a:latin typeface="Century Gothic" panose="020B0502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GB" b="0" i="0" dirty="0">
                <a:effectLst/>
                <a:latin typeface="Century Gothic" panose="020B0502020202020204" pitchFamily="34" charset="0"/>
              </a:rPr>
              <a:t>What is ATP (in one word)?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5202C9-8BDE-362F-D6CD-46C078012C8A}"/>
              </a:ext>
            </a:extLst>
          </p:cNvPr>
          <p:cNvSpPr txBox="1"/>
          <p:nvPr/>
        </p:nvSpPr>
        <p:spPr>
          <a:xfrm>
            <a:off x="6996022" y="1690688"/>
            <a:ext cx="51068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B050"/>
                </a:solidFill>
                <a:latin typeface="Century Gothic" panose="020B0502020202020204" pitchFamily="34" charset="0"/>
              </a:rPr>
              <a:t>Gamma (</a:t>
            </a:r>
            <a:r>
              <a:rPr lang="el-GR" dirty="0">
                <a:solidFill>
                  <a:srgbClr val="00B050"/>
                </a:solidFill>
                <a:latin typeface="Century Gothic" panose="020B0502020202020204" pitchFamily="34" charset="0"/>
              </a:rPr>
              <a:t>γ)</a:t>
            </a:r>
            <a:endParaRPr lang="en-GB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5C0EF6-6FC1-3378-3EB5-0CD21EFB8D11}"/>
              </a:ext>
            </a:extLst>
          </p:cNvPr>
          <p:cNvSpPr txBox="1"/>
          <p:nvPr/>
        </p:nvSpPr>
        <p:spPr>
          <a:xfrm>
            <a:off x="5201728" y="2243670"/>
            <a:ext cx="69011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B050"/>
                </a:solidFill>
                <a:latin typeface="Century Gothic" panose="020B0502020202020204" pitchFamily="34" charset="0"/>
              </a:rPr>
              <a:t>Carbon dioxide + Water → Glucose + Oxygen (6CO</a:t>
            </a:r>
            <a:r>
              <a:rPr lang="pt-BR" baseline="-25000" dirty="0">
                <a:solidFill>
                  <a:srgbClr val="00B050"/>
                </a:solidFill>
                <a:latin typeface="Century Gothic" panose="020B0502020202020204" pitchFamily="34" charset="0"/>
              </a:rPr>
              <a:t>2</a:t>
            </a:r>
            <a:r>
              <a:rPr lang="pt-BR" dirty="0">
                <a:solidFill>
                  <a:srgbClr val="00B050"/>
                </a:solidFill>
                <a:latin typeface="Century Gothic" panose="020B0502020202020204" pitchFamily="34" charset="0"/>
              </a:rPr>
              <a:t> + 6H</a:t>
            </a:r>
            <a:r>
              <a:rPr lang="pt-BR" baseline="-25000" dirty="0">
                <a:solidFill>
                  <a:srgbClr val="00B050"/>
                </a:solidFill>
                <a:latin typeface="Century Gothic" panose="020B0502020202020204" pitchFamily="34" charset="0"/>
              </a:rPr>
              <a:t>2</a:t>
            </a:r>
            <a:r>
              <a:rPr lang="pt-BR" dirty="0">
                <a:solidFill>
                  <a:srgbClr val="00B050"/>
                </a:solidFill>
                <a:latin typeface="Century Gothic" panose="020B0502020202020204" pitchFamily="34" charset="0"/>
              </a:rPr>
              <a:t>O → C</a:t>
            </a:r>
            <a:r>
              <a:rPr lang="pt-BR" baseline="-25000" dirty="0">
                <a:solidFill>
                  <a:srgbClr val="00B050"/>
                </a:solidFill>
                <a:latin typeface="Century Gothic" panose="020B0502020202020204" pitchFamily="34" charset="0"/>
              </a:rPr>
              <a:t>6</a:t>
            </a:r>
            <a:r>
              <a:rPr lang="pt-BR" dirty="0">
                <a:solidFill>
                  <a:srgbClr val="00B050"/>
                </a:solidFill>
                <a:latin typeface="Century Gothic" panose="020B0502020202020204" pitchFamily="34" charset="0"/>
              </a:rPr>
              <a:t>H</a:t>
            </a:r>
            <a:r>
              <a:rPr lang="pt-BR" baseline="-25000" dirty="0">
                <a:solidFill>
                  <a:srgbClr val="00B050"/>
                </a:solidFill>
                <a:latin typeface="Century Gothic" panose="020B0502020202020204" pitchFamily="34" charset="0"/>
              </a:rPr>
              <a:t>12</a:t>
            </a:r>
            <a:r>
              <a:rPr lang="pt-BR" dirty="0">
                <a:solidFill>
                  <a:srgbClr val="00B050"/>
                </a:solidFill>
                <a:latin typeface="Century Gothic" panose="020B0502020202020204" pitchFamily="34" charset="0"/>
              </a:rPr>
              <a:t>O</a:t>
            </a:r>
            <a:r>
              <a:rPr lang="pt-BR" baseline="-25000" dirty="0">
                <a:solidFill>
                  <a:srgbClr val="00B050"/>
                </a:solidFill>
                <a:latin typeface="Century Gothic" panose="020B0502020202020204" pitchFamily="34" charset="0"/>
              </a:rPr>
              <a:t>6</a:t>
            </a:r>
            <a:r>
              <a:rPr lang="pt-BR" dirty="0">
                <a:solidFill>
                  <a:srgbClr val="00B050"/>
                </a:solidFill>
                <a:latin typeface="Century Gothic" panose="020B0502020202020204" pitchFamily="34" charset="0"/>
              </a:rPr>
              <a:t> + 6O</a:t>
            </a:r>
            <a:r>
              <a:rPr lang="pt-BR" baseline="-25000" dirty="0">
                <a:solidFill>
                  <a:srgbClr val="00B050"/>
                </a:solidFill>
                <a:latin typeface="Century Gothic" panose="020B0502020202020204" pitchFamily="34" charset="0"/>
              </a:rPr>
              <a:t>2</a:t>
            </a:r>
            <a:r>
              <a:rPr lang="pt-BR" dirty="0">
                <a:solidFill>
                  <a:srgbClr val="00B050"/>
                </a:solidFill>
                <a:latin typeface="Century Gothic" panose="020B0502020202020204" pitchFamily="34" charset="0"/>
              </a:rPr>
              <a:t>)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33C730-FBE0-78C1-18B1-AEA744DE57A9}"/>
              </a:ext>
            </a:extLst>
          </p:cNvPr>
          <p:cNvSpPr txBox="1"/>
          <p:nvPr/>
        </p:nvSpPr>
        <p:spPr>
          <a:xfrm>
            <a:off x="6512942" y="3071452"/>
            <a:ext cx="55467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B050"/>
                </a:solidFill>
                <a:latin typeface="Century Gothic" panose="020B0502020202020204" pitchFamily="34" charset="0"/>
              </a:rPr>
              <a:t>Carbon (12 - C) 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DAA108-EF14-8C27-6381-36A9061C3BCB}"/>
              </a:ext>
            </a:extLst>
          </p:cNvPr>
          <p:cNvSpPr txBox="1"/>
          <p:nvPr/>
        </p:nvSpPr>
        <p:spPr>
          <a:xfrm>
            <a:off x="5146629" y="3608103"/>
            <a:ext cx="6956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B050"/>
                </a:solidFill>
                <a:latin typeface="Century Gothic" panose="020B0502020202020204" pitchFamily="34" charset="0"/>
              </a:rPr>
              <a:t>Gravity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37C1BF-316F-853B-4DB8-AEAB1C33C0D4}"/>
              </a:ext>
            </a:extLst>
          </p:cNvPr>
          <p:cNvSpPr txBox="1"/>
          <p:nvPr/>
        </p:nvSpPr>
        <p:spPr>
          <a:xfrm>
            <a:off x="7211681" y="4167512"/>
            <a:ext cx="48911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B050"/>
                </a:solidFill>
                <a:latin typeface="Century Gothic" panose="020B0502020202020204" pitchFamily="34" charset="0"/>
              </a:rPr>
              <a:t>6 (H</a:t>
            </a:r>
            <a:r>
              <a:rPr lang="en-GB" baseline="-25000" dirty="0">
                <a:solidFill>
                  <a:srgbClr val="00B050"/>
                </a:solidFill>
                <a:latin typeface="Century Gothic" panose="020B0502020202020204" pitchFamily="34" charset="0"/>
              </a:rPr>
              <a:t>2</a:t>
            </a:r>
            <a:r>
              <a:rPr lang="en-GB" dirty="0">
                <a:solidFill>
                  <a:srgbClr val="00B050"/>
                </a:solidFill>
                <a:latin typeface="Century Gothic" panose="020B0502020202020204" pitchFamily="34" charset="0"/>
              </a:rPr>
              <a:t>SO</a:t>
            </a:r>
            <a:r>
              <a:rPr lang="en-GB" baseline="-25000" dirty="0">
                <a:solidFill>
                  <a:srgbClr val="00B050"/>
                </a:solidFill>
                <a:latin typeface="Century Gothic" panose="020B0502020202020204" pitchFamily="34" charset="0"/>
              </a:rPr>
              <a:t>4</a:t>
            </a:r>
            <a:r>
              <a:rPr lang="en-GB" dirty="0">
                <a:solidFill>
                  <a:srgbClr val="00B050"/>
                </a:solidFill>
                <a:latin typeface="Century Gothic" panose="020B0502020202020204" pitchFamily="34" charset="0"/>
              </a:rPr>
              <a:t>)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FCBC5F-3AA8-7DFA-50A2-E1225DC7D969}"/>
              </a:ext>
            </a:extLst>
          </p:cNvPr>
          <p:cNvSpPr txBox="1"/>
          <p:nvPr/>
        </p:nvSpPr>
        <p:spPr>
          <a:xfrm>
            <a:off x="4028536" y="4704163"/>
            <a:ext cx="80743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B050"/>
                </a:solidFill>
                <a:latin typeface="Century Gothic" panose="020B0502020202020204" pitchFamily="34" charset="0"/>
              </a:rPr>
              <a:t>Energy (Adenosine triphosphate - C</a:t>
            </a:r>
            <a:r>
              <a:rPr lang="en-GB" baseline="-25000" dirty="0">
                <a:solidFill>
                  <a:srgbClr val="00B050"/>
                </a:solidFill>
                <a:latin typeface="Century Gothic" panose="020B0502020202020204" pitchFamily="34" charset="0"/>
              </a:rPr>
              <a:t>10</a:t>
            </a:r>
            <a:r>
              <a:rPr lang="en-GB" dirty="0">
                <a:solidFill>
                  <a:srgbClr val="00B050"/>
                </a:solidFill>
                <a:latin typeface="Century Gothic" panose="020B0502020202020204" pitchFamily="34" charset="0"/>
              </a:rPr>
              <a:t>H</a:t>
            </a:r>
            <a:r>
              <a:rPr lang="en-GB" baseline="-25000" dirty="0">
                <a:solidFill>
                  <a:srgbClr val="00B050"/>
                </a:solidFill>
                <a:latin typeface="Century Gothic" panose="020B0502020202020204" pitchFamily="34" charset="0"/>
              </a:rPr>
              <a:t>16</a:t>
            </a:r>
            <a:r>
              <a:rPr lang="en-GB" dirty="0">
                <a:solidFill>
                  <a:srgbClr val="00B050"/>
                </a:solidFill>
                <a:latin typeface="Century Gothic" panose="020B0502020202020204" pitchFamily="34" charset="0"/>
              </a:rPr>
              <a:t>N</a:t>
            </a:r>
            <a:r>
              <a:rPr lang="en-GB" baseline="-25000" dirty="0">
                <a:solidFill>
                  <a:srgbClr val="00B050"/>
                </a:solidFill>
                <a:latin typeface="Century Gothic" panose="020B0502020202020204" pitchFamily="34" charset="0"/>
              </a:rPr>
              <a:t>5</a:t>
            </a:r>
            <a:r>
              <a:rPr lang="en-GB" dirty="0">
                <a:solidFill>
                  <a:srgbClr val="00B050"/>
                </a:solidFill>
                <a:latin typeface="Century Gothic" panose="020B0502020202020204" pitchFamily="34" charset="0"/>
              </a:rPr>
              <a:t>O</a:t>
            </a:r>
            <a:r>
              <a:rPr lang="en-GB" baseline="-25000" dirty="0">
                <a:solidFill>
                  <a:srgbClr val="00B050"/>
                </a:solidFill>
                <a:latin typeface="Century Gothic" panose="020B0502020202020204" pitchFamily="34" charset="0"/>
              </a:rPr>
              <a:t>13</a:t>
            </a:r>
            <a:r>
              <a:rPr lang="en-GB" dirty="0">
                <a:solidFill>
                  <a:srgbClr val="00B050"/>
                </a:solidFill>
                <a:latin typeface="Century Gothic" panose="020B0502020202020204" pitchFamily="34" charset="0"/>
              </a:rPr>
              <a:t>P</a:t>
            </a:r>
            <a:r>
              <a:rPr lang="en-GB" baseline="-25000" dirty="0">
                <a:solidFill>
                  <a:srgbClr val="00B050"/>
                </a:solidFill>
                <a:latin typeface="Century Gothic" panose="020B0502020202020204" pitchFamily="34" charset="0"/>
              </a:rPr>
              <a:t>3</a:t>
            </a:r>
            <a:r>
              <a:rPr lang="en-GB" dirty="0">
                <a:solidFill>
                  <a:srgbClr val="00B050"/>
                </a:solidFill>
                <a:latin typeface="Century Gothic" panose="020B0502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0883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6653B-6A7E-1EA6-747D-A7A57263D3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13471"/>
            <a:ext cx="9144000" cy="1396491"/>
          </a:xfrm>
        </p:spPr>
        <p:txBody>
          <a:bodyPr>
            <a:normAutofit fontScale="90000"/>
          </a:bodyPr>
          <a:lstStyle/>
          <a:p>
            <a:r>
              <a:rPr lang="en-GB" sz="4900" dirty="0">
                <a:latin typeface="Century Gothic" panose="020B0502020202020204" pitchFamily="34" charset="0"/>
              </a:rPr>
              <a:t>Lesson 3</a:t>
            </a:r>
            <a:br>
              <a:rPr lang="en-GB" dirty="0">
                <a:latin typeface="Century Gothic" panose="020B0502020202020204" pitchFamily="34" charset="0"/>
              </a:rPr>
            </a:br>
            <a:r>
              <a:rPr lang="en-GB" dirty="0">
                <a:latin typeface="Century Gothic" panose="020B0502020202020204" pitchFamily="34" charset="0"/>
              </a:rPr>
              <a:t>DNA and Protein Synthesis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A2B089-09CE-607F-B05E-51CBD8D8AB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55655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Biology</a:t>
            </a:r>
          </a:p>
          <a:p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Taught By: Tyler Rocha</a:t>
            </a:r>
          </a:p>
          <a:p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Scientific Advisors: Neo Skinner and </a:t>
            </a:r>
            <a:r>
              <a:rPr lang="en-GB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Ephram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Matocha</a:t>
            </a:r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F87B054-6A85-F86B-FB95-42FBD299D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111" y="5951821"/>
            <a:ext cx="2553778" cy="90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B95748-AD6A-B96A-C761-0CA275685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412" y="287674"/>
            <a:ext cx="2371921" cy="61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587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42DCFB7C-B437-941C-E8B7-A90C2D23E978}"/>
              </a:ext>
            </a:extLst>
          </p:cNvPr>
          <p:cNvGrpSpPr/>
          <p:nvPr/>
        </p:nvGrpSpPr>
        <p:grpSpPr>
          <a:xfrm>
            <a:off x="931653" y="1948289"/>
            <a:ext cx="10702955" cy="2969863"/>
            <a:chOff x="931653" y="1948289"/>
            <a:chExt cx="10702955" cy="2969863"/>
          </a:xfrm>
        </p:grpSpPr>
        <p:pic>
          <p:nvPicPr>
            <p:cNvPr id="2" name="Picture 1" descr="See the source image">
              <a:extLst>
                <a:ext uri="{FF2B5EF4-FFF2-40B4-BE49-F238E27FC236}">
                  <a16:creationId xmlns:a16="http://schemas.microsoft.com/office/drawing/2014/main" id="{CF4F1BD3-C1C7-3FE8-BDCC-701A76684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4131" y="1948289"/>
              <a:ext cx="3303737" cy="296142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7C977239-79C7-58C7-B8F5-071A65E46651}"/>
                </a:ext>
              </a:extLst>
            </p:cNvPr>
            <p:cNvCxnSpPr>
              <a:cxnSpLocks/>
              <a:stCxn id="8" idx="1"/>
            </p:cNvCxnSpPr>
            <p:nvPr/>
          </p:nvCxnSpPr>
          <p:spPr>
            <a:xfrm flipH="1">
              <a:off x="6323162" y="2203247"/>
              <a:ext cx="2216989" cy="103165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E3A6D8F-5ED4-DCA3-B4C7-22AC467C52F4}"/>
                </a:ext>
              </a:extLst>
            </p:cNvPr>
            <p:cNvSpPr txBox="1"/>
            <p:nvPr/>
          </p:nvSpPr>
          <p:spPr>
            <a:xfrm>
              <a:off x="8540151" y="2018581"/>
              <a:ext cx="1276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entury Gothic" panose="020B0502020202020204" pitchFamily="34" charset="0"/>
                </a:rPr>
                <a:t>Proton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7DAAE5E-70EE-A4B3-7AAE-8996DC78E25A}"/>
                </a:ext>
              </a:extLst>
            </p:cNvPr>
            <p:cNvCxnSpPr>
              <a:cxnSpLocks/>
              <a:stCxn id="13" idx="1"/>
            </p:cNvCxnSpPr>
            <p:nvPr/>
          </p:nvCxnSpPr>
          <p:spPr>
            <a:xfrm flipH="1" flipV="1">
              <a:off x="6323162" y="3623095"/>
              <a:ext cx="2216989" cy="45878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CF3A216-E0E3-F8FF-334C-96C5944A2FBD}"/>
                </a:ext>
              </a:extLst>
            </p:cNvPr>
            <p:cNvSpPr txBox="1"/>
            <p:nvPr/>
          </p:nvSpPr>
          <p:spPr>
            <a:xfrm>
              <a:off x="8540151" y="3897212"/>
              <a:ext cx="1190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entury Gothic" panose="020B0502020202020204" pitchFamily="34" charset="0"/>
                </a:rPr>
                <a:t>Neutron</a:t>
              </a:r>
            </a:p>
          </p:txBody>
        </p:sp>
        <p:sp>
          <p:nvSpPr>
            <p:cNvPr id="15" name="Right Brace 14">
              <a:extLst>
                <a:ext uri="{FF2B5EF4-FFF2-40B4-BE49-F238E27FC236}">
                  <a16:creationId xmlns:a16="http://schemas.microsoft.com/office/drawing/2014/main" id="{2FE966D2-1156-154F-DF15-745CE9EBE709}"/>
                </a:ext>
              </a:extLst>
            </p:cNvPr>
            <p:cNvSpPr/>
            <p:nvPr/>
          </p:nvSpPr>
          <p:spPr>
            <a:xfrm>
              <a:off x="9600840" y="1948289"/>
              <a:ext cx="491706" cy="2521799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latin typeface="Century Gothic" panose="020B0502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C2DC74D-22BA-FF34-F0B2-FB79AEF1D6BA}"/>
                </a:ext>
              </a:extLst>
            </p:cNvPr>
            <p:cNvSpPr txBox="1"/>
            <p:nvPr/>
          </p:nvSpPr>
          <p:spPr>
            <a:xfrm>
              <a:off x="10120491" y="3024522"/>
              <a:ext cx="1514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entury Gothic" panose="020B0502020202020204" pitchFamily="34" charset="0"/>
                </a:rPr>
                <a:t>Nucleus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668A03D-8B13-5F6B-6BE9-2CF5765914AD}"/>
                </a:ext>
              </a:extLst>
            </p:cNvPr>
            <p:cNvCxnSpPr>
              <a:cxnSpLocks/>
              <a:stCxn id="23" idx="3"/>
            </p:cNvCxnSpPr>
            <p:nvPr/>
          </p:nvCxnSpPr>
          <p:spPr>
            <a:xfrm>
              <a:off x="3013494" y="2681220"/>
              <a:ext cx="1402692" cy="64857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7F5370B-C6D9-9EBC-0524-4740AF5A0049}"/>
                </a:ext>
              </a:extLst>
            </p:cNvPr>
            <p:cNvSpPr txBox="1"/>
            <p:nvPr/>
          </p:nvSpPr>
          <p:spPr>
            <a:xfrm>
              <a:off x="1736784" y="2496554"/>
              <a:ext cx="1276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>
                  <a:latin typeface="Century Gothic" panose="020B0502020202020204" pitchFamily="34" charset="0"/>
                </a:rPr>
                <a:t>Electron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79D0B7C6-C418-6283-C8D5-C58FCF1BD871}"/>
                </a:ext>
              </a:extLst>
            </p:cNvPr>
            <p:cNvCxnSpPr>
              <a:cxnSpLocks/>
              <a:stCxn id="30" idx="3"/>
            </p:cNvCxnSpPr>
            <p:nvPr/>
          </p:nvCxnSpPr>
          <p:spPr>
            <a:xfrm flipV="1">
              <a:off x="2950502" y="4081878"/>
              <a:ext cx="1707762" cy="51310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F7BF192-37FA-EF6A-16BB-EEAE7236EA1E}"/>
                </a:ext>
              </a:extLst>
            </p:cNvPr>
            <p:cNvSpPr txBox="1"/>
            <p:nvPr/>
          </p:nvSpPr>
          <p:spPr>
            <a:xfrm>
              <a:off x="931653" y="4271821"/>
              <a:ext cx="20188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>
                  <a:latin typeface="Century Gothic" panose="020B0502020202020204" pitchFamily="34" charset="0"/>
                </a:rPr>
                <a:t>Electron Shell</a:t>
              </a:r>
            </a:p>
            <a:p>
              <a:pPr algn="r"/>
              <a:r>
                <a:rPr lang="en-GB" dirty="0">
                  <a:latin typeface="Century Gothic" panose="020B0502020202020204" pitchFamily="34" charset="0"/>
                </a:rPr>
                <a:t>OR Energy Level</a:t>
              </a:r>
            </a:p>
          </p:txBody>
        </p:sp>
      </p:grpSp>
      <p:sp>
        <p:nvSpPr>
          <p:cNvPr id="34" name="Title 33">
            <a:extLst>
              <a:ext uri="{FF2B5EF4-FFF2-40B4-BE49-F238E27FC236}">
                <a16:creationId xmlns:a16="http://schemas.microsoft.com/office/drawing/2014/main" id="{0D9FC834-4BAD-25CC-B621-B4C5F7F00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The Atom</a:t>
            </a:r>
          </a:p>
        </p:txBody>
      </p:sp>
    </p:spTree>
    <p:extLst>
      <p:ext uri="{BB962C8B-B14F-4D97-AF65-F5344CB8AC3E}">
        <p14:creationId xmlns:p14="http://schemas.microsoft.com/office/powerpoint/2010/main" val="60817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0D9FC834-4BAD-25CC-B621-B4C5F7F00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The Flame Test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9D6752-6A1C-7FC2-6C40-FAF971A08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089" y="1507728"/>
            <a:ext cx="4770712" cy="49579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023DDA-9A96-EB3A-165B-43BB09AEA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641125"/>
            <a:ext cx="4770713" cy="269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9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0D9FC834-4BAD-25CC-B621-B4C5F7F00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Progress Check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Page 3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2886377-7E74-8255-BAD1-4D5CBE23905E}"/>
              </a:ext>
            </a:extLst>
          </p:cNvPr>
          <p:cNvGrpSpPr/>
          <p:nvPr/>
        </p:nvGrpSpPr>
        <p:grpSpPr>
          <a:xfrm>
            <a:off x="2790941" y="1882066"/>
            <a:ext cx="6610118" cy="4117244"/>
            <a:chOff x="122068" y="1611154"/>
            <a:chExt cx="2999866" cy="2084546"/>
          </a:xfrm>
        </p:grpSpPr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96B37FDB-51EA-8E0D-B098-414A4521C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068" y="1611154"/>
              <a:ext cx="990600" cy="2667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Sodium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3">
              <a:extLst>
                <a:ext uri="{FF2B5EF4-FFF2-40B4-BE49-F238E27FC236}">
                  <a16:creationId xmlns:a16="http://schemas.microsoft.com/office/drawing/2014/main" id="{038BC609-BFCD-C625-AC58-CDBB6B0054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068" y="2065178"/>
              <a:ext cx="990600" cy="2667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Lithium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4">
              <a:extLst>
                <a:ext uri="{FF2B5EF4-FFF2-40B4-BE49-F238E27FC236}">
                  <a16:creationId xmlns:a16="http://schemas.microsoft.com/office/drawing/2014/main" id="{BD1B179C-7372-B50B-BB9E-320D97E319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068" y="2515615"/>
              <a:ext cx="990600" cy="2667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Boron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5">
              <a:extLst>
                <a:ext uri="{FF2B5EF4-FFF2-40B4-BE49-F238E27FC236}">
                  <a16:creationId xmlns:a16="http://schemas.microsoft.com/office/drawing/2014/main" id="{32CC272D-493C-E169-D71D-6DCC479C6B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068" y="2974976"/>
              <a:ext cx="990600" cy="2667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Selenium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6">
              <a:extLst>
                <a:ext uri="{FF2B5EF4-FFF2-40B4-BE49-F238E27FC236}">
                  <a16:creationId xmlns:a16="http://schemas.microsoft.com/office/drawing/2014/main" id="{7DB96CA5-5AC4-C88C-7D11-B451BF1A0F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068" y="3429000"/>
              <a:ext cx="990600" cy="2667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Barium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7">
              <a:extLst>
                <a:ext uri="{FF2B5EF4-FFF2-40B4-BE49-F238E27FC236}">
                  <a16:creationId xmlns:a16="http://schemas.microsoft.com/office/drawing/2014/main" id="{50CCC862-A01B-D84D-A515-56AD5ECB3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6572" y="1611646"/>
              <a:ext cx="990600" cy="2667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Green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8">
              <a:extLst>
                <a:ext uri="{FF2B5EF4-FFF2-40B4-BE49-F238E27FC236}">
                  <a16:creationId xmlns:a16="http://schemas.microsoft.com/office/drawing/2014/main" id="{AC914E15-6FB2-7B56-CC11-3FB507E36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5440" y="2065512"/>
              <a:ext cx="990600" cy="2667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Light Blue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9">
              <a:extLst>
                <a:ext uri="{FF2B5EF4-FFF2-40B4-BE49-F238E27FC236}">
                  <a16:creationId xmlns:a16="http://schemas.microsoft.com/office/drawing/2014/main" id="{690323D4-2D7B-43F8-932B-221FAF6377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6572" y="2517702"/>
              <a:ext cx="990600" cy="2667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Light Green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10">
              <a:extLst>
                <a:ext uri="{FF2B5EF4-FFF2-40B4-BE49-F238E27FC236}">
                  <a16:creationId xmlns:a16="http://schemas.microsoft.com/office/drawing/2014/main" id="{E90400BD-E1DD-63E7-0FC9-4C3F868823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8837" y="2971792"/>
              <a:ext cx="990600" cy="2667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Yellow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11">
              <a:extLst>
                <a:ext uri="{FF2B5EF4-FFF2-40B4-BE49-F238E27FC236}">
                  <a16:creationId xmlns:a16="http://schemas.microsoft.com/office/drawing/2014/main" id="{864E0739-54FB-317A-07B3-89C65AF180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1334" y="3425525"/>
              <a:ext cx="990600" cy="2667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Red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F617EAB-9F94-0972-7D8D-2272919B375A}"/>
                </a:ext>
              </a:extLst>
            </p:cNvPr>
            <p:cNvCxnSpPr>
              <a:cxnSpLocks/>
              <a:stCxn id="28" idx="3"/>
              <a:endCxn id="31" idx="1"/>
            </p:cNvCxnSpPr>
            <p:nvPr/>
          </p:nvCxnSpPr>
          <p:spPr>
            <a:xfrm flipV="1">
              <a:off x="1112668" y="1744996"/>
              <a:ext cx="1013904" cy="9039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FCFD74E-C95C-4F19-1B3B-3E2F80D6D0C1}"/>
                </a:ext>
              </a:extLst>
            </p:cNvPr>
            <p:cNvCxnSpPr>
              <a:cxnSpLocks/>
              <a:stCxn id="26" idx="3"/>
              <a:endCxn id="35" idx="1"/>
            </p:cNvCxnSpPr>
            <p:nvPr/>
          </p:nvCxnSpPr>
          <p:spPr>
            <a:xfrm>
              <a:off x="1112668" y="1744504"/>
              <a:ext cx="1016169" cy="13606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4DAB7FF-15D8-BE2D-6BC4-2A26598A1926}"/>
                </a:ext>
              </a:extLst>
            </p:cNvPr>
            <p:cNvCxnSpPr>
              <a:cxnSpLocks/>
              <a:stCxn id="27" idx="3"/>
              <a:endCxn id="36" idx="1"/>
            </p:cNvCxnSpPr>
            <p:nvPr/>
          </p:nvCxnSpPr>
          <p:spPr>
            <a:xfrm>
              <a:off x="1112668" y="2198528"/>
              <a:ext cx="1018666" cy="13603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51A5B4B-77F3-2CBA-07ED-14882E35ABC5}"/>
                </a:ext>
              </a:extLst>
            </p:cNvPr>
            <p:cNvCxnSpPr>
              <a:cxnSpLocks/>
              <a:stCxn id="29" idx="3"/>
              <a:endCxn id="32" idx="1"/>
            </p:cNvCxnSpPr>
            <p:nvPr/>
          </p:nvCxnSpPr>
          <p:spPr>
            <a:xfrm flipV="1">
              <a:off x="1112668" y="2198862"/>
              <a:ext cx="1012772" cy="9094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2CB125E-AF41-95C8-B234-843AC339770A}"/>
                </a:ext>
              </a:extLst>
            </p:cNvPr>
            <p:cNvCxnSpPr>
              <a:cxnSpLocks/>
              <a:stCxn id="30" idx="3"/>
              <a:endCxn id="33" idx="1"/>
            </p:cNvCxnSpPr>
            <p:nvPr/>
          </p:nvCxnSpPr>
          <p:spPr>
            <a:xfrm flipV="1">
              <a:off x="1112668" y="2651052"/>
              <a:ext cx="1013904" cy="9112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ectangle 51">
            <a:extLst>
              <a:ext uri="{FF2B5EF4-FFF2-40B4-BE49-F238E27FC236}">
                <a16:creationId xmlns:a16="http://schemas.microsoft.com/office/drawing/2014/main" id="{BA533C40-40AE-3334-B62C-815910018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4" name="Rectangle 54">
            <a:extLst>
              <a:ext uri="{FF2B5EF4-FFF2-40B4-BE49-F238E27FC236}">
                <a16:creationId xmlns:a16="http://schemas.microsoft.com/office/drawing/2014/main" id="{C26A9EC1-9002-F094-5552-5CE19981E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5" name="Rectangle 55">
            <a:extLst>
              <a:ext uri="{FF2B5EF4-FFF2-40B4-BE49-F238E27FC236}">
                <a16:creationId xmlns:a16="http://schemas.microsoft.com/office/drawing/2014/main" id="{959FD0C3-61BC-7CD5-F97A-4A223CD3A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GB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77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0D9FC834-4BAD-25CC-B621-B4C5F7F00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Spectroscopy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Rectangle 51">
            <a:extLst>
              <a:ext uri="{FF2B5EF4-FFF2-40B4-BE49-F238E27FC236}">
                <a16:creationId xmlns:a16="http://schemas.microsoft.com/office/drawing/2014/main" id="{BA533C40-40AE-3334-B62C-815910018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4" name="Rectangle 54">
            <a:extLst>
              <a:ext uri="{FF2B5EF4-FFF2-40B4-BE49-F238E27FC236}">
                <a16:creationId xmlns:a16="http://schemas.microsoft.com/office/drawing/2014/main" id="{C26A9EC1-9002-F094-5552-5CE19981E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5" name="Rectangle 55">
            <a:extLst>
              <a:ext uri="{FF2B5EF4-FFF2-40B4-BE49-F238E27FC236}">
                <a16:creationId xmlns:a16="http://schemas.microsoft.com/office/drawing/2014/main" id="{959FD0C3-61BC-7CD5-F97A-4A223CD3A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GB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 descr="sRGB rendering of the spectrum of visible light">
            <a:extLst>
              <a:ext uri="{FF2B5EF4-FFF2-40B4-BE49-F238E27FC236}">
                <a16:creationId xmlns:a16="http://schemas.microsoft.com/office/drawing/2014/main" id="{A541250F-7494-C873-5592-F34227CE00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698" y="5111151"/>
            <a:ext cx="6264602" cy="1190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31F3CFED-F629-42A2-A0A3-16C107E10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817" y="1782763"/>
            <a:ext cx="6780363" cy="246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04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0D9FC834-4BAD-25CC-B621-B4C5F7F00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Mastery Questions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Page 3</a:t>
            </a:r>
          </a:p>
        </p:txBody>
      </p:sp>
      <p:sp>
        <p:nvSpPr>
          <p:cNvPr id="43" name="Rectangle 51">
            <a:extLst>
              <a:ext uri="{FF2B5EF4-FFF2-40B4-BE49-F238E27FC236}">
                <a16:creationId xmlns:a16="http://schemas.microsoft.com/office/drawing/2014/main" id="{BA533C40-40AE-3334-B62C-815910018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4" name="Rectangle 54">
            <a:extLst>
              <a:ext uri="{FF2B5EF4-FFF2-40B4-BE49-F238E27FC236}">
                <a16:creationId xmlns:a16="http://schemas.microsoft.com/office/drawing/2014/main" id="{C26A9EC1-9002-F094-5552-5CE19981E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5" name="Rectangle 55">
            <a:extLst>
              <a:ext uri="{FF2B5EF4-FFF2-40B4-BE49-F238E27FC236}">
                <a16:creationId xmlns:a16="http://schemas.microsoft.com/office/drawing/2014/main" id="{959FD0C3-61BC-7CD5-F97A-4A223CD3A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GB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7FFE47-4CD7-7713-1C8E-614976631405}"/>
              </a:ext>
            </a:extLst>
          </p:cNvPr>
          <p:cNvSpPr txBox="1"/>
          <p:nvPr/>
        </p:nvSpPr>
        <p:spPr>
          <a:xfrm>
            <a:off x="838200" y="1690688"/>
            <a:ext cx="6094562" cy="5145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GB" sz="14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  Prism (1)</a:t>
            </a:r>
          </a:p>
          <a:p>
            <a:pPr lvl="0">
              <a:lnSpc>
                <a:spcPct val="107000"/>
              </a:lnSpc>
            </a:pPr>
            <a:endParaRPr lang="en-GB" sz="1400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sz="14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  Red (1)</a:t>
            </a:r>
          </a:p>
          <a:p>
            <a:pPr lvl="0">
              <a:lnSpc>
                <a:spcPct val="107000"/>
              </a:lnSpc>
            </a:pPr>
            <a:endParaRPr lang="en-GB" sz="1400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sz="14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  Each point worth 1 mark – maximum of 3:</a:t>
            </a:r>
          </a:p>
          <a:p>
            <a:pPr lvl="1">
              <a:lnSpc>
                <a:spcPct val="107000"/>
              </a:lnSpc>
            </a:pPr>
            <a:r>
              <a:rPr lang="en-GB" sz="14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Colours can be too </a:t>
            </a:r>
            <a:r>
              <a:rPr lang="en-GB" sz="1400" b="1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similar</a:t>
            </a:r>
            <a:endParaRPr lang="en-GB" sz="1400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en-GB" sz="14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all elements change the colour</a:t>
            </a:r>
          </a:p>
          <a:p>
            <a:pPr marL="457200">
              <a:lnSpc>
                <a:spcPct val="107000"/>
              </a:lnSpc>
            </a:pPr>
            <a:r>
              <a:rPr lang="en-GB" sz="14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 </a:t>
            </a:r>
            <a:r>
              <a:rPr lang="en-GB" sz="1400" b="1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metal ions</a:t>
            </a:r>
            <a:r>
              <a:rPr lang="en-GB" sz="14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can be used</a:t>
            </a:r>
          </a:p>
          <a:p>
            <a:pPr marL="457200">
              <a:lnSpc>
                <a:spcPct val="107000"/>
              </a:lnSpc>
            </a:pPr>
            <a:r>
              <a:rPr lang="en-GB" sz="14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compounds are </a:t>
            </a:r>
            <a:r>
              <a:rPr lang="en-GB" sz="1400" b="1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unsafe</a:t>
            </a:r>
            <a:r>
              <a:rPr lang="en-GB" sz="14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test</a:t>
            </a:r>
          </a:p>
          <a:p>
            <a:pPr marL="457200">
              <a:lnSpc>
                <a:spcPct val="107000"/>
              </a:lnSpc>
            </a:pPr>
            <a:r>
              <a:rPr lang="en-GB" sz="1400" b="1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Qualitative</a:t>
            </a:r>
            <a:r>
              <a:rPr lang="en-GB" sz="14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data</a:t>
            </a:r>
          </a:p>
          <a:p>
            <a:pPr marL="457200">
              <a:lnSpc>
                <a:spcPct val="107000"/>
              </a:lnSpc>
            </a:pPr>
            <a:endParaRPr lang="en-GB" sz="1400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GB" sz="14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  Each point worth 1 mark – maximum of 5:</a:t>
            </a:r>
          </a:p>
          <a:p>
            <a:pPr>
              <a:lnSpc>
                <a:spcPct val="107000"/>
              </a:lnSpc>
            </a:pPr>
            <a:r>
              <a:rPr lang="en-GB" sz="1400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GB" sz="14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Flame Test:</a:t>
            </a:r>
          </a:p>
          <a:p>
            <a:pPr lvl="1">
              <a:lnSpc>
                <a:spcPct val="107000"/>
              </a:lnSpc>
            </a:pPr>
            <a:r>
              <a:rPr lang="en-GB" sz="14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Colours can be too </a:t>
            </a:r>
            <a:r>
              <a:rPr lang="en-GB" sz="1400" b="1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similar</a:t>
            </a:r>
            <a:endParaRPr lang="en-GB" sz="1400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</a:pPr>
            <a:r>
              <a:rPr lang="en-GB" sz="14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all elements change the colour</a:t>
            </a:r>
          </a:p>
          <a:p>
            <a:pPr lvl="1">
              <a:lnSpc>
                <a:spcPct val="107000"/>
              </a:lnSpc>
            </a:pPr>
            <a:r>
              <a:rPr lang="en-GB" sz="14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 </a:t>
            </a:r>
            <a:r>
              <a:rPr lang="en-GB" sz="1400" b="1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metal ions</a:t>
            </a:r>
            <a:r>
              <a:rPr lang="en-GB" sz="14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can be used</a:t>
            </a:r>
          </a:p>
          <a:p>
            <a:pPr lvl="1">
              <a:lnSpc>
                <a:spcPct val="107000"/>
              </a:lnSpc>
            </a:pPr>
            <a:r>
              <a:rPr lang="en-GB" sz="14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compounds are </a:t>
            </a:r>
            <a:r>
              <a:rPr lang="en-GB" sz="1400" b="1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unsafe</a:t>
            </a:r>
            <a:r>
              <a:rPr lang="en-GB" sz="14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test</a:t>
            </a:r>
          </a:p>
          <a:p>
            <a:pPr lvl="1">
              <a:lnSpc>
                <a:spcPct val="107000"/>
              </a:lnSpc>
            </a:pPr>
            <a:r>
              <a:rPr lang="en-GB" sz="1400" b="1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Qualitative</a:t>
            </a:r>
            <a:r>
              <a:rPr lang="en-GB" sz="14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data</a:t>
            </a:r>
          </a:p>
          <a:p>
            <a:pPr>
              <a:lnSpc>
                <a:spcPct val="107000"/>
              </a:lnSpc>
            </a:pPr>
            <a:r>
              <a:rPr lang="en-GB" sz="14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Spectroscopy:</a:t>
            </a:r>
          </a:p>
          <a:p>
            <a:pPr lvl="1">
              <a:lnSpc>
                <a:spcPct val="107000"/>
              </a:lnSpc>
            </a:pPr>
            <a:r>
              <a:rPr lang="en-GB" sz="14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Produces a </a:t>
            </a:r>
            <a:r>
              <a:rPr lang="en-GB" sz="1400" b="1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spectrum</a:t>
            </a:r>
            <a:r>
              <a:rPr lang="en-GB" sz="14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component colours</a:t>
            </a:r>
          </a:p>
          <a:p>
            <a:pPr lvl="1">
              <a:lnSpc>
                <a:spcPct val="107000"/>
              </a:lnSpc>
            </a:pPr>
            <a:r>
              <a:rPr lang="en-GB" sz="14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Spectrum is </a:t>
            </a:r>
            <a:r>
              <a:rPr lang="en-GB" sz="1400" b="1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unique</a:t>
            </a:r>
            <a:endParaRPr lang="en-GB" sz="1400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</a:pPr>
            <a:r>
              <a:rPr lang="en-GB" sz="1400" b="1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Quantitative</a:t>
            </a:r>
            <a:r>
              <a:rPr lang="en-GB" sz="14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228563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0D9FC834-4BAD-25CC-B621-B4C5F7F00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The Emission Spectrum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Rectangle 51">
            <a:extLst>
              <a:ext uri="{FF2B5EF4-FFF2-40B4-BE49-F238E27FC236}">
                <a16:creationId xmlns:a16="http://schemas.microsoft.com/office/drawing/2014/main" id="{BA533C40-40AE-3334-B62C-815910018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4" name="Rectangle 54">
            <a:extLst>
              <a:ext uri="{FF2B5EF4-FFF2-40B4-BE49-F238E27FC236}">
                <a16:creationId xmlns:a16="http://schemas.microsoft.com/office/drawing/2014/main" id="{C26A9EC1-9002-F094-5552-5CE19981E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5" name="Rectangle 55">
            <a:extLst>
              <a:ext uri="{FF2B5EF4-FFF2-40B4-BE49-F238E27FC236}">
                <a16:creationId xmlns:a16="http://schemas.microsoft.com/office/drawing/2014/main" id="{959FD0C3-61BC-7CD5-F97A-4A223CD3A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GB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 descr="See the source image">
            <a:extLst>
              <a:ext uri="{FF2B5EF4-FFF2-40B4-BE49-F238E27FC236}">
                <a16:creationId xmlns:a16="http://schemas.microsoft.com/office/drawing/2014/main" id="{067E3D14-0810-EB38-5C67-4994F9CD96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4" b="10515"/>
          <a:stretch/>
        </p:blipFill>
        <p:spPr bwMode="auto">
          <a:xfrm>
            <a:off x="2305391" y="1946664"/>
            <a:ext cx="7581217" cy="41704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875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1090</Words>
  <Application>Microsoft Office PowerPoint</Application>
  <PresentationFormat>Widescreen</PresentationFormat>
  <Paragraphs>267</Paragraphs>
  <Slides>31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Century Gothic</vt:lpstr>
      <vt:lpstr>Office Theme</vt:lpstr>
      <vt:lpstr>Do Now Page 1</vt:lpstr>
      <vt:lpstr>Welcome to Education Extravaganza</vt:lpstr>
      <vt:lpstr>Lesson 1 The Atom and Advanced Analysis Techniques</vt:lpstr>
      <vt:lpstr>The Atom</vt:lpstr>
      <vt:lpstr>The Flame Test</vt:lpstr>
      <vt:lpstr>Progress Check Page 3</vt:lpstr>
      <vt:lpstr>Spectroscopy</vt:lpstr>
      <vt:lpstr>Mastery Questions Page 3</vt:lpstr>
      <vt:lpstr>The Emission Spectrum</vt:lpstr>
      <vt:lpstr>Electron Excitation</vt:lpstr>
      <vt:lpstr>Deliberate Practice Page 5</vt:lpstr>
      <vt:lpstr>PowerPoint Presentation</vt:lpstr>
      <vt:lpstr>PowerPoint Presentation</vt:lpstr>
      <vt:lpstr>Do Now Page 9</vt:lpstr>
      <vt:lpstr>Lesson 2 The Periodic Table</vt:lpstr>
      <vt:lpstr>The Periodic Table</vt:lpstr>
      <vt:lpstr>John Dalton</vt:lpstr>
      <vt:lpstr>Johann Wolfgang Döbereiner</vt:lpstr>
      <vt:lpstr>Alexandre Emile Béguyer de Chancourtois</vt:lpstr>
      <vt:lpstr>John Newlands</vt:lpstr>
      <vt:lpstr>Dmitri Mendeleev</vt:lpstr>
      <vt:lpstr>Progress Check Page 12</vt:lpstr>
      <vt:lpstr>Reading the Periodic Table</vt:lpstr>
      <vt:lpstr>Mastery Questions Page 12</vt:lpstr>
      <vt:lpstr>The Reactivity Series</vt:lpstr>
      <vt:lpstr>Deliberate Practice Page 13</vt:lpstr>
      <vt:lpstr>PowerPoint Presentation</vt:lpstr>
      <vt:lpstr>PowerPoint Presentation</vt:lpstr>
      <vt:lpstr>Timeline Page 17</vt:lpstr>
      <vt:lpstr>Do Now Page 18</vt:lpstr>
      <vt:lpstr>Lesson 3 DNA and Protein Synthesis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</dc:title>
  <dc:creator>Neo Skinner</dc:creator>
  <cp:lastModifiedBy>Neo Skinner</cp:lastModifiedBy>
  <cp:revision>19</cp:revision>
  <dcterms:created xsi:type="dcterms:W3CDTF">2022-05-29T10:38:16Z</dcterms:created>
  <dcterms:modified xsi:type="dcterms:W3CDTF">2022-06-24T11:28:25Z</dcterms:modified>
</cp:coreProperties>
</file>